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36"/>
  </p:notesMasterIdLst>
  <p:handoutMasterIdLst>
    <p:handoutMasterId r:id="rId37"/>
  </p:handoutMasterIdLst>
  <p:sldIdLst>
    <p:sldId id="655" r:id="rId2"/>
    <p:sldId id="748" r:id="rId3"/>
    <p:sldId id="740" r:id="rId4"/>
    <p:sldId id="751" r:id="rId5"/>
    <p:sldId id="756" r:id="rId6"/>
    <p:sldId id="757" r:id="rId7"/>
    <p:sldId id="758" r:id="rId8"/>
    <p:sldId id="759" r:id="rId9"/>
    <p:sldId id="805" r:id="rId10"/>
    <p:sldId id="806" r:id="rId11"/>
    <p:sldId id="761" r:id="rId12"/>
    <p:sldId id="807" r:id="rId13"/>
    <p:sldId id="764" r:id="rId14"/>
    <p:sldId id="808" r:id="rId15"/>
    <p:sldId id="827" r:id="rId16"/>
    <p:sldId id="765" r:id="rId17"/>
    <p:sldId id="766" r:id="rId18"/>
    <p:sldId id="809" r:id="rId19"/>
    <p:sldId id="810" r:id="rId20"/>
    <p:sldId id="811" r:id="rId21"/>
    <p:sldId id="812" r:id="rId22"/>
    <p:sldId id="828" r:id="rId23"/>
    <p:sldId id="813" r:id="rId24"/>
    <p:sldId id="814" r:id="rId25"/>
    <p:sldId id="815" r:id="rId26"/>
    <p:sldId id="816" r:id="rId27"/>
    <p:sldId id="817" r:id="rId28"/>
    <p:sldId id="818" r:id="rId29"/>
    <p:sldId id="819" r:id="rId30"/>
    <p:sldId id="820" r:id="rId31"/>
    <p:sldId id="821" r:id="rId32"/>
    <p:sldId id="822" r:id="rId33"/>
    <p:sldId id="826" r:id="rId34"/>
    <p:sldId id="746"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de36795" initials="" lastIdx="14" clrIdx="0"/>
  <p:cmAuthor id="1" name="Stephanie Norris"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46E"/>
    <a:srgbClr val="000099"/>
    <a:srgbClr val="003399"/>
    <a:srgbClr val="B6D6F4"/>
    <a:srgbClr val="300ECF"/>
    <a:srgbClr val="D1DFFF"/>
    <a:srgbClr val="99CCFF"/>
    <a:srgbClr val="1555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603" autoAdjust="0"/>
    <p:restoredTop sz="92010" autoAdjust="0"/>
  </p:normalViewPr>
  <p:slideViewPr>
    <p:cSldViewPr snapToGrid="0">
      <p:cViewPr>
        <p:scale>
          <a:sx n="90" d="100"/>
          <a:sy n="90" d="100"/>
        </p:scale>
        <p:origin x="-2148" y="-744"/>
      </p:cViewPr>
      <p:guideLst>
        <p:guide orient="horz" pos="1700"/>
        <p:guide orient="horz" pos="1988"/>
        <p:guide orient="horz" pos="1193"/>
        <p:guide orient="horz" pos="5606"/>
        <p:guide orient="horz" pos="4052"/>
        <p:guide orient="horz" pos="757"/>
        <p:guide pos="2882"/>
        <p:guide pos="3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858"/>
    </p:cViewPr>
  </p:sorterViewPr>
  <p:notesViewPr>
    <p:cSldViewPr snapToGrid="0">
      <p:cViewPr>
        <p:scale>
          <a:sx n="66" d="100"/>
          <a:sy n="66" d="100"/>
        </p:scale>
        <p:origin x="-2262" y="66"/>
      </p:cViewPr>
      <p:guideLst>
        <p:guide orient="horz" pos="366"/>
        <p:guide orient="horz" pos="5464"/>
        <p:guide pos="2168"/>
        <p:guide pos="342"/>
        <p:guide pos="407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bwMode="auto">
          <a:xfrm>
            <a:off x="450850" y="495300"/>
            <a:ext cx="2971800" cy="227013"/>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42834C08-5EDA-4E1B-BC03-98933CF30483}" type="datetime8">
              <a:rPr lang="en-US"/>
              <a:pPr>
                <a:defRPr/>
              </a:pPr>
              <a:t>2/25/2015 5:50 AM</a:t>
            </a:fld>
            <a:endParaRPr lang="en-US" dirty="0"/>
          </a:p>
        </p:txBody>
      </p:sp>
      <p:sp>
        <p:nvSpPr>
          <p:cNvPr id="52229" name="Rectangle 5"/>
          <p:cNvSpPr>
            <a:spLocks noGrp="1" noChangeArrowheads="1"/>
          </p:cNvSpPr>
          <p:nvPr>
            <p:ph type="sldNum" sz="quarter" idx="3"/>
          </p:nvPr>
        </p:nvSpPr>
        <p:spPr bwMode="auto">
          <a:xfrm>
            <a:off x="4992688" y="8505825"/>
            <a:ext cx="1376362" cy="20637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89070019-4360-4CEE-8F59-272E56B0ABDA}" type="slidenum">
              <a:rPr lang="en-US"/>
              <a:pPr>
                <a:defRPr/>
              </a:pPr>
              <a:t>‹#›</a:t>
            </a:fld>
            <a:endParaRPr lang="en-US" dirty="0"/>
          </a:p>
        </p:txBody>
      </p:sp>
      <p:sp>
        <p:nvSpPr>
          <p:cNvPr id="52231" name="Text Box 7"/>
          <p:cNvSpPr txBox="1">
            <a:spLocks noChangeArrowheads="1"/>
          </p:cNvSpPr>
          <p:nvPr/>
        </p:nvSpPr>
        <p:spPr bwMode="auto">
          <a:xfrm>
            <a:off x="465138" y="8516938"/>
            <a:ext cx="3175000" cy="212725"/>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79425" y="331788"/>
            <a:ext cx="2678113" cy="303212"/>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02B585CF-5CF3-4102-8458-DCCF25E75F6A}" type="datetime8">
              <a:rPr lang="en-US"/>
              <a:pPr>
                <a:defRPr/>
              </a:pPr>
              <a:t>2/25/2015 5:50 AM</a:t>
            </a:fld>
            <a:endParaRPr lang="en-US" dirty="0"/>
          </a:p>
        </p:txBody>
      </p:sp>
      <p:sp>
        <p:nvSpPr>
          <p:cNvPr id="14339"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041400" y="4343400"/>
            <a:ext cx="4719638" cy="4114800"/>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5443538" y="8248650"/>
            <a:ext cx="1084262" cy="47942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C17DC97F-67E0-4B62-B23A-099288F3EDFB}" type="slidenum">
              <a:rPr lang="en-US"/>
              <a:pPr>
                <a:defRPr/>
              </a:pPr>
              <a:t>‹#›</a:t>
            </a:fld>
            <a:endParaRPr lang="en-US" dirty="0"/>
          </a:p>
        </p:txBody>
      </p:sp>
      <p:sp>
        <p:nvSpPr>
          <p:cNvPr id="6152" name="Text Box 8"/>
          <p:cNvSpPr txBox="1">
            <a:spLocks noChangeArrowheads="1"/>
          </p:cNvSpPr>
          <p:nvPr/>
        </p:nvSpPr>
        <p:spPr bwMode="auto">
          <a:xfrm>
            <a:off x="465138" y="8526463"/>
            <a:ext cx="3175000" cy="214312"/>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f hdr="0" ftr="0"/>
  <p:notesStyle>
    <a:lvl1pPr marL="58738" indent="-58738" algn="l" rtl="0" eaLnBrk="0" fontAlgn="base" hangingPunct="0">
      <a:spcBef>
        <a:spcPct val="30000"/>
      </a:spcBef>
      <a:spcAft>
        <a:spcPct val="0"/>
      </a:spcAft>
      <a:buSzPct val="90000"/>
      <a:buFont typeface="Times" pitchFamily="18" charset="0"/>
      <a:buChar char="•"/>
      <a:defRPr sz="1000" kern="1200">
        <a:solidFill>
          <a:schemeClr val="bg1"/>
        </a:solidFill>
        <a:latin typeface="Arial" charset="0"/>
        <a:ea typeface="+mn-ea"/>
        <a:cs typeface="+mn-cs"/>
      </a:defRPr>
    </a:lvl1pPr>
    <a:lvl2pPr marL="233363" indent="-60325" algn="l" rtl="0" eaLnBrk="0" fontAlgn="base" hangingPunct="0">
      <a:spcBef>
        <a:spcPct val="30000"/>
      </a:spcBef>
      <a:spcAft>
        <a:spcPct val="0"/>
      </a:spcAft>
      <a:buSzPct val="90000"/>
      <a:buFont typeface="Times" pitchFamily="18" charset="0"/>
      <a:buChar char="•"/>
      <a:defRPr sz="900" kern="1200">
        <a:solidFill>
          <a:schemeClr val="bg1"/>
        </a:solidFill>
        <a:latin typeface="Arial" charset="0"/>
        <a:ea typeface="+mn-ea"/>
        <a:cs typeface="+mn-cs"/>
      </a:defRPr>
    </a:lvl2pPr>
    <a:lvl3pPr marL="396875" indent="-49213"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3pPr>
    <a:lvl4pPr marL="571500" indent="-60325"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4pPr>
    <a:lvl5pPr marL="746125" indent="-58738"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dt" sz="quarter" idx="1"/>
          </p:nvPr>
        </p:nvSpPr>
        <p:spPr>
          <a:noFill/>
        </p:spPr>
        <p:txBody>
          <a:bodyPr/>
          <a:lstStyle/>
          <a:p>
            <a:pPr defTabSz="912813"/>
            <a:fld id="{AE51FB5F-4F29-45CF-A225-AC26F16C71F3}" type="datetime8">
              <a:rPr lang="en-US" smtClean="0">
                <a:cs typeface="Arial" charset="0"/>
              </a:rPr>
              <a:pPr defTabSz="912813"/>
              <a:t>2/25/2015 5:50 AM</a:t>
            </a:fld>
            <a:endParaRPr lang="en-US" smtClean="0">
              <a:cs typeface="Arial" charset="0"/>
            </a:endParaRPr>
          </a:p>
        </p:txBody>
      </p:sp>
      <p:sp>
        <p:nvSpPr>
          <p:cNvPr id="17410" name="Rectangle 7"/>
          <p:cNvSpPr>
            <a:spLocks noGrp="1" noChangeArrowheads="1"/>
          </p:cNvSpPr>
          <p:nvPr>
            <p:ph type="sldNum" sz="quarter" idx="5"/>
          </p:nvPr>
        </p:nvSpPr>
        <p:spPr>
          <a:noFill/>
        </p:spPr>
        <p:txBody>
          <a:bodyPr/>
          <a:lstStyle/>
          <a:p>
            <a:pPr defTabSz="912813"/>
            <a:fld id="{DAE81A89-3E2A-4C90-8876-93967D675451}" type="slidenum">
              <a:rPr lang="en-US" smtClean="0">
                <a:cs typeface="Arial" charset="0"/>
              </a:rPr>
              <a:pPr defTabSz="912813"/>
              <a:t>1</a:t>
            </a:fld>
            <a:endParaRPr lang="en-US" smtClean="0">
              <a:cs typeface="Arial" charset="0"/>
            </a:endParaRPr>
          </a:p>
        </p:txBody>
      </p:sp>
      <p:sp>
        <p:nvSpPr>
          <p:cNvPr id="17411" name="Rectangle 2"/>
          <p:cNvSpPr>
            <a:spLocks noGrp="1" noRot="1" noChangeAspect="1" noChangeArrowheads="1" noTextEdit="1"/>
          </p:cNvSpPr>
          <p:nvPr>
            <p:ph type="sldImg"/>
          </p:nvPr>
        </p:nvSpPr>
        <p:spPr>
          <a:xfrm>
            <a:off x="1146175" y="687388"/>
            <a:ext cx="4567238" cy="3427412"/>
          </a:xfrm>
          <a:ln/>
        </p:spPr>
      </p:sp>
      <p:sp>
        <p:nvSpPr>
          <p:cNvPr id="17412" name="Rectangle 3"/>
          <p:cNvSpPr>
            <a:spLocks noGrp="1" noChangeArrowheads="1"/>
          </p:cNvSpPr>
          <p:nvPr>
            <p:ph type="body" idx="1"/>
          </p:nvPr>
        </p:nvSpPr>
        <p:spPr>
          <a:xfrm>
            <a:off x="1044575" y="4341813"/>
            <a:ext cx="4714875" cy="4114800"/>
          </a:xfrm>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12813"/>
            <a:fld id="{FDF5C081-7AB7-4F2C-B186-5B0F16B0AF3E}" type="slidenum">
              <a:rPr lang="en-US" smtClean="0">
                <a:cs typeface="Arial" charset="0"/>
              </a:rPr>
              <a:pPr defTabSz="912813"/>
              <a:t>16</a:t>
            </a:fld>
            <a:endParaRPr lang="en-US"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12813"/>
            <a:fld id="{D55E913F-9F9B-4F73-B5CE-114B9F2168C7}" type="slidenum">
              <a:rPr lang="en-US" smtClean="0">
                <a:cs typeface="Arial" charset="0"/>
              </a:rPr>
              <a:pPr defTabSz="912813"/>
              <a:t>17</a:t>
            </a:fld>
            <a:endParaRPr lang="en-US" smtClean="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pPr defTabSz="912813"/>
            <a:fld id="{EA2A535C-48D3-49B9-A5B7-3BD2E5D97A35}" type="slidenum">
              <a:rPr lang="en-US" smtClean="0">
                <a:cs typeface="Arial" charset="0"/>
              </a:rPr>
              <a:pPr defTabSz="912813"/>
              <a:t>21</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US" smtClean="0"/>
          </a:p>
        </p:txBody>
      </p:sp>
      <p:sp>
        <p:nvSpPr>
          <p:cNvPr id="63491" name="Date Placeholder 3"/>
          <p:cNvSpPr>
            <a:spLocks noGrp="1"/>
          </p:cNvSpPr>
          <p:nvPr>
            <p:ph type="dt" sz="quarter" idx="1"/>
          </p:nvPr>
        </p:nvSpPr>
        <p:spPr>
          <a:noFill/>
        </p:spPr>
        <p:txBody>
          <a:bodyPr/>
          <a:lstStyle/>
          <a:p>
            <a:pPr defTabSz="912813"/>
            <a:fld id="{491A734B-2AA7-43D4-9FDD-7B1BF3076905}" type="datetime8">
              <a:rPr lang="en-US" smtClean="0">
                <a:cs typeface="Arial" charset="0"/>
              </a:rPr>
              <a:pPr defTabSz="912813"/>
              <a:t>2/25/2015 5:50 AM</a:t>
            </a:fld>
            <a:endParaRPr lang="en-US" smtClean="0">
              <a:cs typeface="Arial" charset="0"/>
            </a:endParaRPr>
          </a:p>
        </p:txBody>
      </p:sp>
      <p:sp>
        <p:nvSpPr>
          <p:cNvPr id="63492" name="Slide Number Placeholder 4"/>
          <p:cNvSpPr>
            <a:spLocks noGrp="1"/>
          </p:cNvSpPr>
          <p:nvPr>
            <p:ph type="sldNum" sz="quarter" idx="5"/>
          </p:nvPr>
        </p:nvSpPr>
        <p:spPr>
          <a:noFill/>
        </p:spPr>
        <p:txBody>
          <a:bodyPr/>
          <a:lstStyle/>
          <a:p>
            <a:pPr defTabSz="912813"/>
            <a:fld id="{A57E24E9-AD71-4DB0-A625-547BC7FA1BD0}" type="slidenum">
              <a:rPr lang="en-US" smtClean="0">
                <a:cs typeface="Arial" charset="0"/>
              </a:rPr>
              <a:pPr defTabSz="912813"/>
              <a:t>34</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p:spPr>
        <p:txBody>
          <a:bodyPr/>
          <a:lstStyle/>
          <a:p>
            <a:pPr defTabSz="912813"/>
            <a:fld id="{9FA3D204-1833-4C44-A626-5483E49C2CD6}" type="datetime8">
              <a:rPr lang="en-US" smtClean="0">
                <a:cs typeface="Arial" charset="0"/>
              </a:rPr>
              <a:pPr defTabSz="912813"/>
              <a:t>2/25/2015 5:50 AM</a:t>
            </a:fld>
            <a:endParaRPr lang="en-US" smtClean="0">
              <a:cs typeface="Arial" charset="0"/>
            </a:endParaRPr>
          </a:p>
        </p:txBody>
      </p:sp>
      <p:sp>
        <p:nvSpPr>
          <p:cNvPr id="19458" name="Rectangle 7"/>
          <p:cNvSpPr>
            <a:spLocks noGrp="1" noChangeArrowheads="1"/>
          </p:cNvSpPr>
          <p:nvPr>
            <p:ph type="sldNum" sz="quarter" idx="5"/>
          </p:nvPr>
        </p:nvSpPr>
        <p:spPr>
          <a:noFill/>
        </p:spPr>
        <p:txBody>
          <a:bodyPr/>
          <a:lstStyle/>
          <a:p>
            <a:pPr defTabSz="912813"/>
            <a:fld id="{05057C75-6A06-415A-AB96-67EC10C78D72}" type="slidenum">
              <a:rPr lang="en-US" smtClean="0">
                <a:cs typeface="Arial" charset="0"/>
              </a:rPr>
              <a:pPr defTabSz="912813"/>
              <a:t>2</a:t>
            </a:fld>
            <a:endParaRPr lang="en-US" smtClean="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lIns="90426" tIns="45213" rIns="90426" bIns="45213"/>
          <a:lstStyle/>
          <a:p>
            <a:pPr marL="279400" lvl="1" indent="-168275" eaLnBrk="1" hangingPunct="1">
              <a:buSzPct val="75000"/>
              <a:buFont typeface="Times New Roman" pitchFamily="18" charset="0"/>
              <a:buChar char="—"/>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Date Placeholder 3"/>
          <p:cNvSpPr>
            <a:spLocks noGrp="1"/>
          </p:cNvSpPr>
          <p:nvPr>
            <p:ph type="dt" sz="quarter" idx="1"/>
          </p:nvPr>
        </p:nvSpPr>
        <p:spPr>
          <a:noFill/>
        </p:spPr>
        <p:txBody>
          <a:bodyPr/>
          <a:lstStyle/>
          <a:p>
            <a:pPr defTabSz="912813"/>
            <a:fld id="{32860D99-B69D-4387-920C-2B0949E174AD}" type="datetime8">
              <a:rPr lang="en-US" smtClean="0">
                <a:cs typeface="Arial" charset="0"/>
              </a:rPr>
              <a:pPr defTabSz="912813"/>
              <a:t>2/25/2015 5:50 AM</a:t>
            </a:fld>
            <a:endParaRPr lang="en-US" smtClean="0">
              <a:cs typeface="Arial" charset="0"/>
            </a:endParaRPr>
          </a:p>
        </p:txBody>
      </p:sp>
      <p:sp>
        <p:nvSpPr>
          <p:cNvPr id="21508" name="Slide Number Placeholder 4"/>
          <p:cNvSpPr>
            <a:spLocks noGrp="1"/>
          </p:cNvSpPr>
          <p:nvPr>
            <p:ph type="sldNum" sz="quarter" idx="5"/>
          </p:nvPr>
        </p:nvSpPr>
        <p:spPr>
          <a:noFill/>
        </p:spPr>
        <p:txBody>
          <a:bodyPr/>
          <a:lstStyle/>
          <a:p>
            <a:pPr defTabSz="912813"/>
            <a:fld id="{A07D05FB-2422-4628-ADD9-334D7291A5F0}" type="slidenum">
              <a:rPr lang="en-US" smtClean="0">
                <a:cs typeface="Arial" charset="0"/>
              </a:rPr>
              <a:pPr defTabSz="912813"/>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2813"/>
            <a:fld id="{E47F232E-D780-44A9-99B1-4E84DFD0F81F}" type="slidenum">
              <a:rPr lang="en-US" smtClean="0">
                <a:cs typeface="Arial" charset="0"/>
              </a:rPr>
              <a:pPr defTabSz="912813"/>
              <a:t>5</a:t>
            </a:fld>
            <a:endParaRPr lang="en-US"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12813"/>
            <a:fld id="{EFD48A47-1700-487C-A7FA-BBFDC2C13A71}" type="slidenum">
              <a:rPr lang="en-US" smtClean="0">
                <a:cs typeface="Arial" charset="0"/>
              </a:rPr>
              <a:pPr defTabSz="912813"/>
              <a:t>6</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2813"/>
            <a:fld id="{FC7E028F-1288-4E75-8495-D351628E0865}" type="slidenum">
              <a:rPr lang="en-US" smtClean="0">
                <a:cs typeface="Arial" charset="0"/>
              </a:rPr>
              <a:pPr defTabSz="912813"/>
              <a:t>7</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2813"/>
            <a:fld id="{4EDB4556-CD7F-4FB9-B2E4-25670067640E}" type="slidenum">
              <a:rPr lang="en-US" smtClean="0">
                <a:cs typeface="Arial" charset="0"/>
              </a:rPr>
              <a:pPr defTabSz="912813"/>
              <a:t>8</a:t>
            </a:fld>
            <a:endParaRPr lang="en-US"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12813"/>
            <a:fld id="{E66B5FA5-7B70-490E-89C8-CA7AB90B580D}" type="slidenum">
              <a:rPr lang="en-US" smtClean="0">
                <a:cs typeface="Arial" charset="0"/>
              </a:rPr>
              <a:pPr defTabSz="912813"/>
              <a:t>11</a:t>
            </a:fld>
            <a:endParaRPr lang="en-US"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defTabSz="912813"/>
            <a:fld id="{2C47A07F-6478-4CAF-8F57-88D0DF903DF2}" type="slidenum">
              <a:rPr lang="en-US" smtClean="0">
                <a:cs typeface="Arial" charset="0"/>
              </a:rPr>
              <a:pPr defTabSz="912813"/>
              <a:t>13</a:t>
            </a:fld>
            <a:endParaRPr lang="en-US"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1343025"/>
            <a:chOff x="0" y="184"/>
            <a:chExt cx="5760" cy="1342841"/>
          </a:xfrm>
        </p:grpSpPr>
        <p:sp>
          <p:nvSpPr>
            <p:cNvPr id="5" name="Line 11"/>
            <p:cNvSpPr>
              <a:spLocks noChangeShapeType="1"/>
            </p:cNvSpPr>
            <p:nvPr userDrawn="1"/>
          </p:nvSpPr>
          <p:spPr bwMode="auto">
            <a:xfrm>
              <a:off x="0" y="1343025"/>
              <a:ext cx="5760" cy="0"/>
            </a:xfrm>
            <a:prstGeom prst="line">
              <a:avLst/>
            </a:prstGeom>
            <a:noFill/>
            <a:ln w="12700">
              <a:solidFill>
                <a:schemeClr val="accent2"/>
              </a:solidFill>
              <a:round/>
              <a:headEnd/>
              <a:tailEnd/>
            </a:ln>
            <a:effectLst/>
          </p:spPr>
          <p:txBody>
            <a:bodyPr/>
            <a:lstStyle/>
            <a:p>
              <a:pPr>
                <a:defRPr/>
              </a:pPr>
              <a:endParaRPr lang="en-US" dirty="0">
                <a:cs typeface="+mn-cs"/>
              </a:endParaRPr>
            </a:p>
          </p:txBody>
        </p:sp>
        <p:pic>
          <p:nvPicPr>
            <p:cNvPr id="6" name="Picture 12" descr="IHS-Pr-sml-rgb"/>
            <p:cNvPicPr>
              <a:picLocks noChangeAspect="1" noChangeArrowheads="1"/>
            </p:cNvPicPr>
            <p:nvPr userDrawn="1"/>
          </p:nvPicPr>
          <p:blipFill>
            <a:blip r:embed="rId2"/>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userDrawn="1"/>
        </p:nvPicPr>
        <p:blipFill>
          <a:blip r:embed="rId3"/>
          <a:srcRect/>
          <a:stretch>
            <a:fillRect/>
          </a:stretch>
        </p:blipFill>
        <p:spPr bwMode="auto">
          <a:xfrm>
            <a:off x="490538" y="919163"/>
            <a:ext cx="3967162" cy="215900"/>
          </a:xfrm>
          <a:prstGeom prst="rect">
            <a:avLst/>
          </a:prstGeom>
          <a:noFill/>
          <a:ln w="9525">
            <a:noFill/>
            <a:miter lim="800000"/>
            <a:headEnd/>
            <a:tailEnd/>
          </a:ln>
        </p:spPr>
      </p:pic>
      <p:pic>
        <p:nvPicPr>
          <p:cNvPr id="8" name="Picture 7" descr="IHS-blue.png"/>
          <p:cNvPicPr>
            <a:picLocks noChangeAspect="1"/>
          </p:cNvPicPr>
          <p:nvPr userDrawn="1"/>
        </p:nvPicPr>
        <p:blipFill>
          <a:blip r:embed="rId4"/>
          <a:srcRect/>
          <a:stretch>
            <a:fillRect/>
          </a:stretch>
        </p:blipFill>
        <p:spPr bwMode="auto">
          <a:xfrm>
            <a:off x="7947025" y="234950"/>
            <a:ext cx="912813" cy="911225"/>
          </a:xfrm>
          <a:prstGeom prst="rect">
            <a:avLst/>
          </a:prstGeom>
          <a:noFill/>
          <a:ln w="9525">
            <a:noFill/>
            <a:miter lim="800000"/>
            <a:headEnd/>
            <a:tailEnd/>
          </a:ln>
        </p:spPr>
      </p:pic>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9D2F3D1-BFDD-4602-A8C1-7AFD3DA4B9D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919163"/>
            <a:ext cx="8686800" cy="4994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86600" y="6629400"/>
            <a:ext cx="1905000" cy="228600"/>
          </a:xfrm>
        </p:spPr>
        <p:txBody>
          <a:bodyPr/>
          <a:lstStyle>
            <a:lvl1pPr>
              <a:defRPr/>
            </a:lvl1pPr>
          </a:lstStyle>
          <a:p>
            <a:pPr>
              <a:defRPr/>
            </a:pPr>
            <a:fld id="{CF4F1B54-46B6-4143-9D82-776F7723B1E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9163"/>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0966" y="612899"/>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86600" y="6629400"/>
            <a:ext cx="1905000" cy="228600"/>
          </a:xfrm>
        </p:spPr>
        <p:txBody>
          <a:bodyPr/>
          <a:lstStyle>
            <a:lvl1pPr>
              <a:defRPr/>
            </a:lvl1pPr>
          </a:lstStyle>
          <a:p>
            <a:pPr>
              <a:defRPr/>
            </a:pPr>
            <a:fld id="{A1223E1D-704D-4A98-AE56-3F4CF916DD3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113F9E72-ACC7-449B-A5D7-EAAFC928BA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9E427937-B5CE-4C7F-A5CB-302F5C60A89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562100"/>
            <a:ext cx="4192588"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562100"/>
            <a:ext cx="419258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2D94A45-4BE0-4897-A13E-B9089D60A0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6F24E97-94C4-44C0-B482-7738E2D51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C7CF7AB8-5867-4B0F-AABD-C4B0CA662B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C35CF6D-06CE-4718-887A-883ED9144D2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A261CE4-E071-4D4D-8D16-F125220F019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D5CD09C-64BA-472A-9323-5C4AC5863E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33" name="Line 9"/>
          <p:cNvSpPr>
            <a:spLocks noChangeShapeType="1"/>
          </p:cNvSpPr>
          <p:nvPr userDrawn="1"/>
        </p:nvSpPr>
        <p:spPr bwMode="auto">
          <a:xfrm>
            <a:off x="0" y="1343025"/>
            <a:ext cx="9144000" cy="0"/>
          </a:xfrm>
          <a:prstGeom prst="line">
            <a:avLst/>
          </a:prstGeom>
          <a:noFill/>
          <a:ln w="12700">
            <a:solidFill>
              <a:schemeClr val="accent2"/>
            </a:solidFill>
            <a:round/>
            <a:headEnd/>
            <a:tailEnd/>
          </a:ln>
          <a:effectLst/>
        </p:spPr>
        <p:txBody>
          <a:bodyPr/>
          <a:lstStyle/>
          <a:p>
            <a:pPr>
              <a:defRPr/>
            </a:pPr>
            <a:endParaRPr lang="en-US" dirty="0">
              <a:cs typeface="+mn-cs"/>
            </a:endParaRPr>
          </a:p>
        </p:txBody>
      </p:sp>
      <p:sp>
        <p:nvSpPr>
          <p:cNvPr id="589832" name="Rectangle 8"/>
          <p:cNvSpPr>
            <a:spLocks noGrp="1" noChangeArrowheads="1"/>
          </p:cNvSpPr>
          <p:nvPr>
            <p:ph type="sldNum" sz="quarter" idx="4"/>
          </p:nvPr>
        </p:nvSpPr>
        <p:spPr bwMode="auto">
          <a:xfrm>
            <a:off x="7696200" y="6194425"/>
            <a:ext cx="914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chemeClr val="accent1"/>
                </a:solidFill>
                <a:cs typeface="+mn-cs"/>
              </a:defRPr>
            </a:lvl1pPr>
          </a:lstStyle>
          <a:p>
            <a:pPr>
              <a:defRPr/>
            </a:pPr>
            <a:fld id="{B87B36AA-7641-4FF9-948F-73A4DE1FCEA8}" type="slidenum">
              <a:rPr lang="en-US"/>
              <a:pPr>
                <a:defRPr/>
              </a:pPr>
              <a:t>‹#›</a:t>
            </a:fld>
            <a:endParaRPr lang="en-US" dirty="0"/>
          </a:p>
        </p:txBody>
      </p:sp>
      <p:sp>
        <p:nvSpPr>
          <p:cNvPr id="1028" name="Rectangle 6"/>
          <p:cNvSpPr>
            <a:spLocks noGrp="1" noChangeArrowheads="1"/>
          </p:cNvSpPr>
          <p:nvPr>
            <p:ph type="body" idx="1"/>
          </p:nvPr>
        </p:nvSpPr>
        <p:spPr bwMode="auto">
          <a:xfrm>
            <a:off x="209550" y="1562100"/>
            <a:ext cx="8537575" cy="4508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382588" y="188913"/>
            <a:ext cx="7521575"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userDrawn="1"/>
        </p:nvSpPr>
        <p:spPr bwMode="auto">
          <a:xfrm>
            <a:off x="406400" y="6281738"/>
            <a:ext cx="3268663" cy="214312"/>
          </a:xfrm>
          <a:prstGeom prst="rect">
            <a:avLst/>
          </a:prstGeom>
          <a:noFill/>
          <a:ln w="9525">
            <a:noFill/>
            <a:miter lim="800000"/>
            <a:headEnd/>
            <a:tailEnd/>
          </a:ln>
          <a:effectLst/>
        </p:spPr>
        <p:txBody>
          <a:bodyPr>
            <a:spAutoFit/>
          </a:bodyPr>
          <a:lstStyle/>
          <a:p>
            <a:pPr>
              <a:defRPr/>
            </a:pPr>
            <a:r>
              <a:rPr lang="en-US" sz="800" dirty="0">
                <a:solidFill>
                  <a:schemeClr val="accent1"/>
                </a:solidFill>
                <a:cs typeface="+mn-cs"/>
              </a:rPr>
              <a:t>Copyright </a:t>
            </a:r>
            <a:r>
              <a:rPr lang="en-US" altLang="ja-JP" sz="800" dirty="0">
                <a:solidFill>
                  <a:schemeClr val="accent1"/>
                </a:solidFill>
                <a:ea typeface="ＭＳ Ｐゴシック" charset="-128"/>
                <a:cs typeface="+mn-cs"/>
              </a:rPr>
              <a:t>© </a:t>
            </a:r>
            <a:r>
              <a:rPr lang="en-US" sz="800" dirty="0">
                <a:solidFill>
                  <a:schemeClr val="accent1"/>
                </a:solidFill>
                <a:cs typeface="+mn-cs"/>
              </a:rPr>
              <a:t>2014 IHS </a:t>
            </a:r>
            <a:r>
              <a:rPr lang="en-US" sz="800" dirty="0">
                <a:solidFill>
                  <a:schemeClr val="accent1"/>
                </a:solidFill>
                <a:cs typeface="+mn-cs"/>
              </a:rPr>
              <a:t>Inc. All Rights Reserved.</a:t>
            </a:r>
          </a:p>
        </p:txBody>
      </p:sp>
      <p:pic>
        <p:nvPicPr>
          <p:cNvPr id="1031" name="Picture 8" descr="IHS-blue.png"/>
          <p:cNvPicPr>
            <a:picLocks noChangeAspect="1"/>
          </p:cNvPicPr>
          <p:nvPr userDrawn="1"/>
        </p:nvPicPr>
        <p:blipFill>
          <a:blip r:embed="rId14"/>
          <a:srcRect/>
          <a:stretch>
            <a:fillRect/>
          </a:stretch>
        </p:blipFill>
        <p:spPr bwMode="auto">
          <a:xfrm>
            <a:off x="8015288" y="315913"/>
            <a:ext cx="858837"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7" r:id="rId1"/>
    <p:sldLayoutId id="2147483916" r:id="rId2"/>
    <p:sldLayoutId id="2147483915" r:id="rId3"/>
    <p:sldLayoutId id="2147483914" r:id="rId4"/>
    <p:sldLayoutId id="2147483913" r:id="rId5"/>
    <p:sldLayoutId id="2147483912" r:id="rId6"/>
    <p:sldLayoutId id="2147483911" r:id="rId7"/>
    <p:sldLayoutId id="2147483910" r:id="rId8"/>
    <p:sldLayoutId id="2147483909" r:id="rId9"/>
    <p:sldLayoutId id="2147483908" r:id="rId10"/>
    <p:sldLayoutId id="2147483918" r:id="rId11"/>
    <p:sldLayoutId id="214748391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hlink"/>
          </a:solidFill>
          <a:latin typeface="+mj-lt"/>
          <a:ea typeface="+mj-ea"/>
          <a:cs typeface="+mj-cs"/>
        </a:defRPr>
      </a:lvl1pPr>
      <a:lvl2pPr algn="l" rtl="0" eaLnBrk="0" fontAlgn="base" hangingPunct="0">
        <a:spcBef>
          <a:spcPct val="0"/>
        </a:spcBef>
        <a:spcAft>
          <a:spcPct val="0"/>
        </a:spcAft>
        <a:defRPr sz="2800">
          <a:solidFill>
            <a:schemeClr val="hlink"/>
          </a:solidFill>
          <a:latin typeface="Arial" charset="0"/>
        </a:defRPr>
      </a:lvl2pPr>
      <a:lvl3pPr algn="l" rtl="0" eaLnBrk="0" fontAlgn="base" hangingPunct="0">
        <a:spcBef>
          <a:spcPct val="0"/>
        </a:spcBef>
        <a:spcAft>
          <a:spcPct val="0"/>
        </a:spcAft>
        <a:defRPr sz="2800">
          <a:solidFill>
            <a:schemeClr val="hlink"/>
          </a:solidFill>
          <a:latin typeface="Arial" charset="0"/>
        </a:defRPr>
      </a:lvl3pPr>
      <a:lvl4pPr algn="l" rtl="0" eaLnBrk="0" fontAlgn="base" hangingPunct="0">
        <a:spcBef>
          <a:spcPct val="0"/>
        </a:spcBef>
        <a:spcAft>
          <a:spcPct val="0"/>
        </a:spcAft>
        <a:defRPr sz="2800">
          <a:solidFill>
            <a:schemeClr val="hlink"/>
          </a:solidFill>
          <a:latin typeface="Arial" charset="0"/>
        </a:defRPr>
      </a:lvl4pPr>
      <a:lvl5pPr algn="l" rtl="0" eaLnBrk="0" fontAlgn="base" hangingPunct="0">
        <a:spcBef>
          <a:spcPct val="0"/>
        </a:spcBef>
        <a:spcAft>
          <a:spcPct val="0"/>
        </a:spcAft>
        <a:defRPr sz="28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p:titleStyle>
    <p:bodyStyle>
      <a:lvl1pPr marL="171450" indent="-171450" algn="l" rtl="0" eaLnBrk="0" fontAlgn="base" hangingPunct="0">
        <a:spcBef>
          <a:spcPct val="20000"/>
        </a:spcBef>
        <a:spcAft>
          <a:spcPct val="0"/>
        </a:spcAft>
        <a:buClr>
          <a:schemeClr val="accent2"/>
        </a:buClr>
        <a:buSzPct val="90000"/>
        <a:buFont typeface="Times" pitchFamily="18" charset="0"/>
        <a:buChar char="•"/>
        <a:defRPr sz="22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pitchFamily="18" charset="0"/>
        <a:buChar char="•"/>
        <a:defRPr>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pitchFamily="18" charset="0"/>
        <a:buChar char="•"/>
        <a:defRPr sz="14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5pPr>
      <a:lvl6pPr marL="19970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Shane.norton@ih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255963" y="2625725"/>
            <a:ext cx="5722937" cy="1371600"/>
          </a:xfrm>
        </p:spPr>
        <p:txBody>
          <a:bodyPr/>
          <a:lstStyle/>
          <a:p>
            <a:pPr eaLnBrk="1" hangingPunct="1"/>
            <a:r>
              <a:rPr lang="en-US" b="1" smtClean="0"/>
              <a:t>Rhode Island Tourism 2013</a:t>
            </a:r>
          </a:p>
        </p:txBody>
      </p:sp>
      <p:sp>
        <p:nvSpPr>
          <p:cNvPr id="16386" name="Rectangle 3"/>
          <p:cNvSpPr>
            <a:spLocks noGrp="1" noChangeArrowheads="1"/>
          </p:cNvSpPr>
          <p:nvPr>
            <p:ph type="subTitle" idx="1"/>
          </p:nvPr>
        </p:nvSpPr>
        <p:spPr>
          <a:xfrm>
            <a:off x="3255963" y="4572000"/>
            <a:ext cx="5441950" cy="600075"/>
          </a:xfrm>
        </p:spPr>
        <p:txBody>
          <a:bodyPr/>
          <a:lstStyle/>
          <a:p>
            <a:pPr eaLnBrk="1" hangingPunct="1">
              <a:buFont typeface="Times" pitchFamily="18" charset="0"/>
              <a:buNone/>
            </a:pPr>
            <a:r>
              <a:rPr lang="en-US" sz="2800" b="1" smtClean="0"/>
              <a:t>IHS Consulting</a:t>
            </a:r>
            <a:endParaRPr lang="en-US" sz="2800" b="1" smtClean="0">
              <a:solidFill>
                <a:srgbClr val="000099"/>
              </a:solidFill>
            </a:endParaRPr>
          </a:p>
        </p:txBody>
      </p:sp>
      <p:pic>
        <p:nvPicPr>
          <p:cNvPr id="16387" name="Picture 5" descr="FINAL FINAL.BMP"/>
          <p:cNvPicPr>
            <a:picLocks noChangeAspect="1"/>
          </p:cNvPicPr>
          <p:nvPr/>
        </p:nvPicPr>
        <p:blipFill>
          <a:blip r:embed="rId3"/>
          <a:srcRect/>
          <a:stretch>
            <a:fillRect/>
          </a:stretch>
        </p:blipFill>
        <p:spPr bwMode="auto">
          <a:xfrm>
            <a:off x="354013" y="2779713"/>
            <a:ext cx="2673350" cy="267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Rhode Island Tourism Economic Impact - Definitions</a:t>
            </a:r>
          </a:p>
        </p:txBody>
      </p:sp>
      <p:sp>
        <p:nvSpPr>
          <p:cNvPr id="913411" name="Rectangle 3"/>
          <p:cNvSpPr>
            <a:spLocks noGrp="1" noChangeArrowheads="1"/>
          </p:cNvSpPr>
          <p:nvPr>
            <p:ph type="body" idx="1"/>
          </p:nvPr>
        </p:nvSpPr>
        <p:spPr>
          <a:xfrm>
            <a:off x="403225" y="1360488"/>
            <a:ext cx="8531225" cy="2605087"/>
          </a:xfrm>
          <a:solidFill>
            <a:schemeClr val="accent1">
              <a:lumMod val="40000"/>
              <a:lumOff val="60000"/>
            </a:schemeClr>
          </a:solidFill>
          <a:ln>
            <a:solidFill>
              <a:srgbClr val="300ECF"/>
            </a:solidFill>
          </a:ln>
        </p:spPr>
        <p:txBody>
          <a:bodyPr/>
          <a:lstStyle/>
          <a:p>
            <a:pPr>
              <a:buClrTx/>
              <a:defRPr/>
            </a:pPr>
            <a:r>
              <a:rPr lang="en-US" altLang="en-US" sz="2000" u="sng" dirty="0">
                <a:solidFill>
                  <a:schemeClr val="tx1"/>
                </a:solidFill>
              </a:rPr>
              <a:t>TSA:</a:t>
            </a:r>
            <a:r>
              <a:rPr lang="en-US" altLang="en-US" sz="2000" dirty="0">
                <a:solidFill>
                  <a:schemeClr val="tx1"/>
                </a:solidFill>
              </a:rPr>
              <a:t>  </a:t>
            </a:r>
            <a:r>
              <a:rPr lang="en-US" altLang="en-US" sz="2000" dirty="0"/>
              <a:t>Results (spending, economic impact, jobs,…) conform strictly to the TSA definition </a:t>
            </a:r>
            <a:r>
              <a:rPr lang="en-US" altLang="en-US" sz="1600" i="1" dirty="0"/>
              <a:t>(e.g. 50mile+overnight visitor definition).</a:t>
            </a:r>
          </a:p>
          <a:p>
            <a:pPr>
              <a:buClrTx/>
              <a:defRPr/>
            </a:pPr>
            <a:endParaRPr lang="en-US" altLang="en-US" sz="1400" dirty="0"/>
          </a:p>
          <a:p>
            <a:pPr>
              <a:buClrTx/>
              <a:defRPr/>
            </a:pPr>
            <a:r>
              <a:rPr lang="en-US" altLang="en-US" sz="2000" u="sng" dirty="0">
                <a:solidFill>
                  <a:schemeClr val="tx1"/>
                </a:solidFill>
              </a:rPr>
              <a:t>TSA + Under 50 Mile:</a:t>
            </a:r>
            <a:r>
              <a:rPr lang="en-US" altLang="en-US" sz="2000" dirty="0">
                <a:solidFill>
                  <a:schemeClr val="tx1"/>
                </a:solidFill>
              </a:rPr>
              <a:t>  </a:t>
            </a:r>
            <a:r>
              <a:rPr lang="en-US" altLang="en-US" sz="2000" dirty="0"/>
              <a:t>TSA results, plus those coming from visitors traveling less than the 50 mile threshold. This classification is both historically consistent with previous studies and arguably more applicable to Rhode Island.</a:t>
            </a:r>
          </a:p>
          <a:p>
            <a:pPr>
              <a:buFont typeface="Times" pitchFamily="18" charset="0"/>
              <a:buNone/>
              <a:defRPr/>
            </a:pPr>
            <a:endParaRPr lang="en-US" altLang="en-US" sz="2000" dirty="0"/>
          </a:p>
          <a:p>
            <a:pPr>
              <a:defRPr/>
            </a:pPr>
            <a:endParaRPr lang="en-US" altLang="en-US" sz="2000" dirty="0"/>
          </a:p>
        </p:txBody>
      </p:sp>
      <p:sp>
        <p:nvSpPr>
          <p:cNvPr id="32771" name="Rectangle 4"/>
          <p:cNvSpPr>
            <a:spLocks noChangeArrowheads="1"/>
          </p:cNvSpPr>
          <p:nvPr/>
        </p:nvSpPr>
        <p:spPr bwMode="auto">
          <a:xfrm>
            <a:off x="406400" y="4051300"/>
            <a:ext cx="8534400" cy="2603500"/>
          </a:xfrm>
          <a:prstGeom prst="rect">
            <a:avLst/>
          </a:prstGeom>
          <a:solidFill>
            <a:srgbClr val="D1DFFF"/>
          </a:solidFill>
          <a:ln w="9525">
            <a:solidFill>
              <a:srgbClr val="300ECF"/>
            </a:solidFill>
            <a:miter lim="800000"/>
            <a:headEnd/>
            <a:tailEnd/>
          </a:ln>
        </p:spPr>
        <p:txBody>
          <a:bodyPr/>
          <a:lstStyle/>
          <a:p>
            <a:pPr marL="342900" indent="-342900">
              <a:lnSpc>
                <a:spcPct val="90000"/>
              </a:lnSpc>
              <a:spcBef>
                <a:spcPct val="20000"/>
              </a:spcBef>
              <a:buClr>
                <a:srgbClr val="003399"/>
              </a:buClr>
              <a:buFontTx/>
              <a:buChar char="•"/>
            </a:pPr>
            <a:r>
              <a:rPr lang="en-US" altLang="en-US" sz="2000" b="1" u="sng">
                <a:solidFill>
                  <a:srgbClr val="000099"/>
                </a:solidFill>
              </a:rPr>
              <a:t>Total Impact:</a:t>
            </a:r>
            <a:r>
              <a:rPr lang="en-US" altLang="en-US" sz="2000" b="1">
                <a:solidFill>
                  <a:srgbClr val="000099"/>
                </a:solidFill>
              </a:rPr>
              <a:t>  </a:t>
            </a:r>
            <a:r>
              <a:rPr lang="en-US" altLang="en-US" sz="2000"/>
              <a:t>Total economic contribution of tourism to Rhode Island. Sum of core and non-core.</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Core Impact:</a:t>
            </a:r>
            <a:r>
              <a:rPr lang="en-US" altLang="en-US" sz="2000" b="1">
                <a:solidFill>
                  <a:srgbClr val="000099"/>
                </a:solidFill>
              </a:rPr>
              <a:t>  </a:t>
            </a:r>
            <a:r>
              <a:rPr lang="en-US" altLang="en-US" sz="2000"/>
              <a:t>Economic contribution of from industries </a:t>
            </a:r>
            <a:r>
              <a:rPr lang="en-US" altLang="en-US" sz="2000" u="sng"/>
              <a:t>directly</a:t>
            </a:r>
            <a:r>
              <a:rPr lang="en-US" altLang="en-US" sz="2000"/>
              <a:t> providing goods and services to the visitor.</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Non-core Impact:</a:t>
            </a:r>
            <a:r>
              <a:rPr lang="en-US" altLang="en-US" sz="2000" b="1">
                <a:solidFill>
                  <a:srgbClr val="000099"/>
                </a:solidFill>
              </a:rPr>
              <a:t>  </a:t>
            </a:r>
            <a:r>
              <a:rPr lang="en-US" altLang="en-US" sz="2000"/>
              <a:t>Economic contribution from industries providing goods and services to core tourism providers. Also includes tourism investment.</a:t>
            </a:r>
          </a:p>
        </p:txBody>
      </p:sp>
      <p:sp>
        <p:nvSpPr>
          <p:cNvPr id="913413" name="Text Box 5"/>
          <p:cNvSpPr txBox="1">
            <a:spLocks noChangeArrowheads="1"/>
          </p:cNvSpPr>
          <p:nvPr/>
        </p:nvSpPr>
        <p:spPr bwMode="auto">
          <a:xfrm rot="16200000">
            <a:off x="-487362" y="2543175"/>
            <a:ext cx="1371600"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Approach</a:t>
            </a:r>
          </a:p>
        </p:txBody>
      </p:sp>
      <p:sp>
        <p:nvSpPr>
          <p:cNvPr id="913414" name="Text Box 6"/>
          <p:cNvSpPr txBox="1">
            <a:spLocks noChangeArrowheads="1"/>
          </p:cNvSpPr>
          <p:nvPr/>
        </p:nvSpPr>
        <p:spPr bwMode="auto">
          <a:xfrm rot="16200000">
            <a:off x="-838994" y="5182394"/>
            <a:ext cx="2074863"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Impact Sources</a:t>
            </a:r>
          </a:p>
        </p:txBody>
      </p:sp>
      <p:sp>
        <p:nvSpPr>
          <p:cNvPr id="32774" name="Line 7"/>
          <p:cNvSpPr>
            <a:spLocks noChangeShapeType="1"/>
          </p:cNvSpPr>
          <p:nvPr/>
        </p:nvSpPr>
        <p:spPr bwMode="auto">
          <a:xfrm flipV="1">
            <a:off x="0" y="3975100"/>
            <a:ext cx="9144000" cy="12700"/>
          </a:xfrm>
          <a:prstGeom prst="line">
            <a:avLst/>
          </a:prstGeom>
          <a:noFill/>
          <a:ln w="9525">
            <a:solidFill>
              <a:srgbClr val="300ECF"/>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2590800"/>
            <a:ext cx="9144000" cy="1949450"/>
          </a:xfrm>
          <a:prstGeom prst="rect">
            <a:avLst/>
          </a:prstGeom>
          <a:noFill/>
          <a:ln w="9525">
            <a:noFill/>
            <a:miter lim="800000"/>
            <a:headEnd/>
            <a:tailEnd/>
          </a:ln>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2013 Rhode Island Tourism Results</a:t>
            </a:r>
          </a:p>
          <a:p>
            <a:pPr marL="463550" indent="-285750">
              <a:buClr>
                <a:srgbClr val="990033"/>
              </a:buClr>
              <a:buFont typeface="Wingdings" pitchFamily="2" charset="2"/>
              <a:buNone/>
            </a:pPr>
            <a:endParaRPr lang="en-US" altLang="en-US" sz="3600">
              <a:solidFill>
                <a:srgbClr val="A5002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State Overview: 2013 Totals at a Glance</a:t>
            </a:r>
          </a:p>
        </p:txBody>
      </p:sp>
      <p:sp>
        <p:nvSpPr>
          <p:cNvPr id="35842" name="Slide Number Placeholder 3"/>
          <p:cNvSpPr>
            <a:spLocks noGrp="1"/>
          </p:cNvSpPr>
          <p:nvPr>
            <p:ph type="sldNum" sz="quarter" idx="10"/>
          </p:nvPr>
        </p:nvSpPr>
        <p:spPr>
          <a:noFill/>
        </p:spPr>
        <p:txBody>
          <a:bodyPr/>
          <a:lstStyle/>
          <a:p>
            <a:fld id="{93558DB5-1E2F-495E-B6BA-C96D42747910}" type="slidenum">
              <a:rPr lang="en-US" smtClean="0">
                <a:cs typeface="Arial" charset="0"/>
              </a:rPr>
              <a:pPr/>
              <a:t>12</a:t>
            </a:fld>
            <a:endParaRPr lang="en-US" smtClean="0">
              <a:cs typeface="Arial" charset="0"/>
            </a:endParaRPr>
          </a:p>
        </p:txBody>
      </p:sp>
      <p:graphicFrame>
        <p:nvGraphicFramePr>
          <p:cNvPr id="5" name="Group 231"/>
          <p:cNvGraphicFramePr>
            <a:graphicFrameLocks noGrp="1"/>
          </p:cNvGraphicFramePr>
          <p:nvPr>
            <p:ph idx="1"/>
          </p:nvPr>
        </p:nvGraphicFramePr>
        <p:xfrm>
          <a:off x="887413" y="1562100"/>
          <a:ext cx="7354887" cy="4259263"/>
        </p:xfrm>
        <a:graphic>
          <a:graphicData uri="http://schemas.openxmlformats.org/drawingml/2006/table">
            <a:tbl>
              <a:tblPr/>
              <a:tblGrid>
                <a:gridCol w="3008312"/>
                <a:gridCol w="1730375"/>
                <a:gridCol w="1244600"/>
                <a:gridCol w="1371600"/>
              </a:tblGrid>
              <a:tr h="2286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Tourism Concept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 + Under 50Mile Visitors</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’12 – ’13 Growth</a:t>
                      </a:r>
                    </a:p>
                  </a:txBody>
                  <a:tcPr marT="9144" marB="9144"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Visits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19.02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9.19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kern="1200" cap="none" normalizeH="0" baseline="0" dirty="0" smtClean="0">
                          <a:ln>
                            <a:noFill/>
                          </a:ln>
                          <a:solidFill>
                            <a:schemeClr val="tx1"/>
                          </a:solidFill>
                          <a:effectLst/>
                          <a:latin typeface="Arial" charset="0"/>
                          <a:ea typeface="+mn-ea"/>
                          <a:cs typeface="+mn-cs"/>
                        </a:rPr>
                        <a:t>4.8%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$5.88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$4.22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cap="none" normalizeH="0" baseline="0" dirty="0" smtClean="0">
                          <a:ln>
                            <a:noFill/>
                          </a:ln>
                          <a:solidFill>
                            <a:schemeClr val="tx1"/>
                          </a:solidFill>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$2.80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Core Economic Impact (GSP)</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Jobs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45,162 </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4.6%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Wages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$1.55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6.4%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Taxes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$1,651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$1,119M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158750" y="720725"/>
            <a:ext cx="7800975" cy="350838"/>
          </a:xfrm>
          <a:prstGeom prst="rect">
            <a:avLst/>
          </a:prstGeom>
          <a:noFill/>
          <a:ln w="9525">
            <a:noFill/>
            <a:miter lim="800000"/>
            <a:headEnd/>
            <a:tailEnd/>
          </a:ln>
        </p:spPr>
        <p:txBody>
          <a:bodyPr anchor="b"/>
          <a:lstStyle/>
          <a:p>
            <a:pPr eaLnBrk="0" hangingPunct="0">
              <a:defRPr/>
            </a:pPr>
            <a:r>
              <a:rPr lang="en-US" sz="2800" dirty="0">
                <a:solidFill>
                  <a:schemeClr val="hlink"/>
                </a:solidFill>
                <a:latin typeface="+mj-lt"/>
                <a:ea typeface="+mj-ea"/>
                <a:cs typeface="+mj-cs"/>
              </a:rPr>
              <a:t>Industry </a:t>
            </a:r>
            <a:r>
              <a:rPr lang="en-US" sz="2800" dirty="0">
                <a:solidFill>
                  <a:schemeClr val="hlink"/>
                </a:solidFill>
                <a:latin typeface="+mj-lt"/>
                <a:ea typeface="+mj-ea"/>
                <a:cs typeface="+mj-cs"/>
              </a:rPr>
              <a:t>Structure: Definitions</a:t>
            </a:r>
            <a:endParaRPr lang="en-US" sz="2800" dirty="0">
              <a:solidFill>
                <a:schemeClr val="hlink"/>
              </a:solidFill>
              <a:latin typeface="+mj-lt"/>
              <a:ea typeface="+mj-ea"/>
              <a:cs typeface="+mj-cs"/>
            </a:endParaRPr>
          </a:p>
        </p:txBody>
      </p:sp>
      <p:pic>
        <p:nvPicPr>
          <p:cNvPr id="36866" name="Picture 2" descr="RI_INDSTRUCT"/>
          <p:cNvPicPr>
            <a:picLocks noChangeAspect="1" noChangeArrowheads="1"/>
          </p:cNvPicPr>
          <p:nvPr/>
        </p:nvPicPr>
        <p:blipFill>
          <a:blip r:embed="rId3"/>
          <a:srcRect l="3226" t="21616"/>
          <a:stretch>
            <a:fillRect/>
          </a:stretch>
        </p:blipFill>
        <p:spPr bwMode="auto">
          <a:xfrm>
            <a:off x="0" y="1316038"/>
            <a:ext cx="9144000" cy="5554662"/>
          </a:xfrm>
          <a:prstGeom prst="rect">
            <a:avLst/>
          </a:prstGeom>
          <a:noFill/>
          <a:ln w="9525">
            <a:noFill/>
            <a:miter lim="800000"/>
            <a:headEnd/>
            <a:tailEnd/>
          </a:ln>
        </p:spPr>
      </p:pic>
      <p:sp>
        <p:nvSpPr>
          <p:cNvPr id="36867" name="Text Box 7"/>
          <p:cNvSpPr txBox="1">
            <a:spLocks noChangeArrowheads="1"/>
          </p:cNvSpPr>
          <p:nvPr/>
        </p:nvSpPr>
        <p:spPr bwMode="auto">
          <a:xfrm>
            <a:off x="3702050" y="1636713"/>
            <a:ext cx="1504950" cy="369887"/>
          </a:xfrm>
          <a:prstGeom prst="rect">
            <a:avLst/>
          </a:prstGeom>
          <a:noFill/>
          <a:ln w="9525" algn="ctr">
            <a:noFill/>
            <a:miter lim="800000"/>
            <a:headEnd/>
            <a:tailEnd/>
          </a:ln>
        </p:spPr>
        <p:txBody>
          <a:bodyPr wrap="none">
            <a:spAutoFit/>
          </a:bodyPr>
          <a:lstStyle/>
          <a:p>
            <a:r>
              <a:rPr lang="en-US" sz="1800" b="1" i="1"/>
              <a:t>$5.88 billion</a:t>
            </a:r>
          </a:p>
        </p:txBody>
      </p:sp>
      <p:sp>
        <p:nvSpPr>
          <p:cNvPr id="36868" name="Text Box 8"/>
          <p:cNvSpPr txBox="1">
            <a:spLocks noChangeArrowheads="1"/>
          </p:cNvSpPr>
          <p:nvPr/>
        </p:nvSpPr>
        <p:spPr bwMode="auto">
          <a:xfrm>
            <a:off x="3702050" y="2627313"/>
            <a:ext cx="1504950" cy="369887"/>
          </a:xfrm>
          <a:prstGeom prst="rect">
            <a:avLst/>
          </a:prstGeom>
          <a:noFill/>
          <a:ln w="9525" algn="ctr">
            <a:noFill/>
            <a:miter lim="800000"/>
            <a:headEnd/>
            <a:tailEnd/>
          </a:ln>
        </p:spPr>
        <p:txBody>
          <a:bodyPr wrap="none">
            <a:spAutoFit/>
          </a:bodyPr>
          <a:lstStyle/>
          <a:p>
            <a:r>
              <a:rPr lang="en-US" sz="1800" b="1" i="1"/>
              <a:t>$4.22 billion</a:t>
            </a:r>
          </a:p>
        </p:txBody>
      </p:sp>
      <p:sp>
        <p:nvSpPr>
          <p:cNvPr id="36869" name="Text Box 9"/>
          <p:cNvSpPr txBox="1">
            <a:spLocks noChangeArrowheads="1"/>
          </p:cNvSpPr>
          <p:nvPr/>
        </p:nvSpPr>
        <p:spPr bwMode="auto">
          <a:xfrm>
            <a:off x="2555875" y="4132263"/>
            <a:ext cx="1504950" cy="369887"/>
          </a:xfrm>
          <a:prstGeom prst="rect">
            <a:avLst/>
          </a:prstGeom>
          <a:noFill/>
          <a:ln w="9525" algn="ctr">
            <a:noFill/>
            <a:miter lim="800000"/>
            <a:headEnd/>
            <a:tailEnd/>
          </a:ln>
        </p:spPr>
        <p:txBody>
          <a:bodyPr wrap="none">
            <a:spAutoFit/>
          </a:bodyPr>
          <a:lstStyle/>
          <a:p>
            <a:r>
              <a:rPr lang="en-US" sz="1800" b="1" i="1"/>
              <a:t>$2.80 billion</a:t>
            </a:r>
          </a:p>
        </p:txBody>
      </p:sp>
      <p:sp>
        <p:nvSpPr>
          <p:cNvPr id="36870" name="Text Box 10"/>
          <p:cNvSpPr txBox="1">
            <a:spLocks noChangeArrowheads="1"/>
          </p:cNvSpPr>
          <p:nvPr/>
        </p:nvSpPr>
        <p:spPr bwMode="auto">
          <a:xfrm>
            <a:off x="5803900" y="4132263"/>
            <a:ext cx="1504950" cy="369887"/>
          </a:xfrm>
          <a:prstGeom prst="rect">
            <a:avLst/>
          </a:prstGeom>
          <a:noFill/>
          <a:ln w="9525" algn="ctr">
            <a:noFill/>
            <a:miter lim="800000"/>
            <a:headEnd/>
            <a:tailEnd/>
          </a:ln>
        </p:spPr>
        <p:txBody>
          <a:bodyPr wrap="none">
            <a:spAutoFit/>
          </a:bodyPr>
          <a:lstStyle/>
          <a:p>
            <a:r>
              <a:rPr lang="en-US" sz="1800" b="1" i="1"/>
              <a:t>$1.42 billion</a:t>
            </a:r>
          </a:p>
        </p:txBody>
      </p:sp>
      <p:sp>
        <p:nvSpPr>
          <p:cNvPr id="36871" name="Text Box 11"/>
          <p:cNvSpPr txBox="1">
            <a:spLocks noChangeArrowheads="1"/>
          </p:cNvSpPr>
          <p:nvPr/>
        </p:nvSpPr>
        <p:spPr bwMode="auto">
          <a:xfrm>
            <a:off x="1098550" y="5999163"/>
            <a:ext cx="1504950" cy="369887"/>
          </a:xfrm>
          <a:prstGeom prst="rect">
            <a:avLst/>
          </a:prstGeom>
          <a:noFill/>
          <a:ln w="9525" algn="ctr">
            <a:noFill/>
            <a:miter lim="800000"/>
            <a:headEnd/>
            <a:tailEnd/>
          </a:ln>
        </p:spPr>
        <p:txBody>
          <a:bodyPr wrap="none">
            <a:spAutoFit/>
          </a:bodyPr>
          <a:lstStyle/>
          <a:p>
            <a:r>
              <a:rPr lang="en-US" sz="1800" b="1" i="1"/>
              <a:t>$2.38 billion</a:t>
            </a:r>
          </a:p>
        </p:txBody>
      </p:sp>
      <p:sp>
        <p:nvSpPr>
          <p:cNvPr id="36872" name="Text Box 12"/>
          <p:cNvSpPr txBox="1">
            <a:spLocks noChangeArrowheads="1"/>
          </p:cNvSpPr>
          <p:nvPr/>
        </p:nvSpPr>
        <p:spPr bwMode="auto">
          <a:xfrm>
            <a:off x="3965575" y="5999163"/>
            <a:ext cx="1504950" cy="369887"/>
          </a:xfrm>
          <a:prstGeom prst="rect">
            <a:avLst/>
          </a:prstGeom>
          <a:noFill/>
          <a:ln w="9525" algn="ctr">
            <a:noFill/>
            <a:miter lim="800000"/>
            <a:headEnd/>
            <a:tailEnd/>
          </a:ln>
        </p:spPr>
        <p:txBody>
          <a:bodyPr wrap="none">
            <a:spAutoFit/>
          </a:bodyPr>
          <a:lstStyle/>
          <a:p>
            <a:r>
              <a:rPr lang="en-US" sz="1800" b="1" i="1"/>
              <a:t>$496 million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319088" y="479425"/>
            <a:ext cx="7904162" cy="841375"/>
          </a:xfrm>
        </p:spPr>
        <p:txBody>
          <a:bodyPr/>
          <a:lstStyle/>
          <a:p>
            <a:r>
              <a:rPr lang="en-US" sz="2200" smtClean="0"/>
              <a:t>State Overview: </a:t>
            </a:r>
            <a:br>
              <a:rPr lang="en-US" sz="2200" smtClean="0"/>
            </a:br>
            <a:r>
              <a:rPr lang="en-US" sz="2200" smtClean="0"/>
              <a:t>Tourism and Under 50Mile Visitors – 2013 vs. 2012</a:t>
            </a:r>
          </a:p>
        </p:txBody>
      </p:sp>
      <p:sp>
        <p:nvSpPr>
          <p:cNvPr id="38914" name="Slide Number Placeholder 2"/>
          <p:cNvSpPr>
            <a:spLocks noGrp="1"/>
          </p:cNvSpPr>
          <p:nvPr>
            <p:ph type="sldNum" sz="quarter" idx="10"/>
          </p:nvPr>
        </p:nvSpPr>
        <p:spPr>
          <a:noFill/>
        </p:spPr>
        <p:txBody>
          <a:bodyPr/>
          <a:lstStyle/>
          <a:p>
            <a:fld id="{5D13FB10-7340-4CA3-9C30-9B7E4676D34D}" type="slidenum">
              <a:rPr lang="en-US" smtClean="0">
                <a:cs typeface="Arial" charset="0"/>
              </a:rPr>
              <a:pPr/>
              <a:t>14</a:t>
            </a:fld>
            <a:endParaRPr lang="en-US" smtClean="0">
              <a:cs typeface="Arial" charset="0"/>
            </a:endParaRPr>
          </a:p>
        </p:txBody>
      </p:sp>
      <p:graphicFrame>
        <p:nvGraphicFramePr>
          <p:cNvPr id="6" name="Group 3"/>
          <p:cNvGraphicFramePr>
            <a:graphicFrameLocks noGrp="1"/>
          </p:cNvGraphicFramePr>
          <p:nvPr>
            <p:ph idx="1"/>
          </p:nvPr>
        </p:nvGraphicFramePr>
        <p:xfrm>
          <a:off x="554038" y="1536700"/>
          <a:ext cx="7942262" cy="4410075"/>
        </p:xfrm>
        <a:graphic>
          <a:graphicData uri="http://schemas.openxmlformats.org/drawingml/2006/table">
            <a:tbl>
              <a:tblPr/>
              <a:tblGrid>
                <a:gridCol w="2720975"/>
                <a:gridCol w="955675"/>
                <a:gridCol w="912812"/>
                <a:gridCol w="3352800"/>
              </a:tblGrid>
              <a:tr h="2667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Definition</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(TSA) + Under </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50Mile Visitor </a:t>
                      </a:r>
                      <a:r>
                        <a:rPr kumimoji="0" lang="en-US" sz="1500" b="1" i="0" u="sng" strike="noStrike" cap="none" normalizeH="0" baseline="0" dirty="0" smtClean="0">
                          <a:ln>
                            <a:noFill/>
                          </a:ln>
                          <a:solidFill>
                            <a:srgbClr val="0070C0"/>
                          </a:solidFill>
                          <a:effectLst/>
                          <a:latin typeface="Arial" charset="0"/>
                        </a:rPr>
                        <a:t>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$5.88B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$5.67B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Spending from all tourism factors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5325">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Tourism Expenditures (TSA)</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$4.22B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TSA Definition of State Tourism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Under 50Mile 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$1.66B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$1.70B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Spending by visitors from less than 50 miles that utilize RI tourism assets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 Under 50Mile Visitors Total </a:t>
                      </a:r>
                      <a:r>
                        <a:rPr kumimoji="0" lang="en-US" sz="1500" b="1" i="0" u="sng" strike="noStrike" cap="none" normalizeH="0" baseline="0" dirty="0" smtClean="0">
                          <a:ln>
                            <a:noFill/>
                          </a:ln>
                          <a:solidFill>
                            <a:srgbClr val="0070C0"/>
                          </a:solidFill>
                          <a:effectLst/>
                          <a:latin typeface="Arial" charset="0"/>
                        </a:rPr>
                        <a:t>Employment</a:t>
                      </a:r>
                      <a:r>
                        <a:rPr kumimoji="0" lang="en-US" sz="1500" b="1" i="0" u="none" strike="noStrike" cap="none" normalizeH="0" baseline="0" dirty="0" smtClean="0">
                          <a:ln>
                            <a:noFill/>
                          </a:ln>
                          <a:solidFill>
                            <a:schemeClr val="tx1"/>
                          </a:solidFill>
                          <a:effectLst/>
                          <a:latin typeface="Arial" charset="0"/>
                        </a:rPr>
                        <a: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64,880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Employment required to support core RI tourism activity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Core Tourism (TSA)</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   Employment*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39,849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38,082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TSA Definition of Tourism “Industry”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5"/>
          <p:cNvSpPr>
            <a:spLocks noGrp="1" noChangeArrowheads="1"/>
          </p:cNvSpPr>
          <p:nvPr>
            <p:ph type="title"/>
          </p:nvPr>
        </p:nvSpPr>
        <p:spPr/>
        <p:txBody>
          <a:bodyPr/>
          <a:lstStyle/>
          <a:p>
            <a:r>
              <a:rPr lang="en-US" smtClean="0"/>
              <a:t>What Revisions Were Made to the 2012 Figures</a:t>
            </a:r>
          </a:p>
        </p:txBody>
      </p:sp>
      <p:sp>
        <p:nvSpPr>
          <p:cNvPr id="39938" name="Text Box 36"/>
          <p:cNvSpPr txBox="1">
            <a:spLocks noChangeArrowheads="1"/>
          </p:cNvSpPr>
          <p:nvPr/>
        </p:nvSpPr>
        <p:spPr bwMode="auto">
          <a:xfrm>
            <a:off x="239713" y="6373813"/>
            <a:ext cx="1706562" cy="244475"/>
          </a:xfrm>
          <a:prstGeom prst="rect">
            <a:avLst/>
          </a:prstGeom>
          <a:noFill/>
          <a:ln w="9525" algn="ctr">
            <a:noFill/>
            <a:miter lim="800000"/>
            <a:headEnd/>
            <a:tailEnd/>
          </a:ln>
        </p:spPr>
        <p:txBody>
          <a:bodyPr wrap="none">
            <a:spAutoFit/>
          </a:bodyPr>
          <a:lstStyle/>
          <a:p>
            <a:r>
              <a:rPr lang="en-US" i="1"/>
              <a:t>Source:  IHS Global Insight</a:t>
            </a:r>
          </a:p>
        </p:txBody>
      </p:sp>
      <p:sp>
        <p:nvSpPr>
          <p:cNvPr id="916517" name="AutoShape 37"/>
          <p:cNvSpPr>
            <a:spLocks noChangeArrowheads="1"/>
          </p:cNvSpPr>
          <p:nvPr/>
        </p:nvSpPr>
        <p:spPr bwMode="auto">
          <a:xfrm>
            <a:off x="5600700" y="1846318"/>
            <a:ext cx="3214688" cy="4294078"/>
          </a:xfrm>
          <a:prstGeom prst="roundRect">
            <a:avLst>
              <a:gd name="adj" fmla="val 16667"/>
            </a:avLst>
          </a:prstGeom>
          <a:blipFill dpi="0" rotWithShape="1">
            <a:blip r:embed="rId2" cstate="print"/>
            <a:srcRect/>
            <a:stretch>
              <a:fillRect r="-16679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spcBef>
                <a:spcPct val="50000"/>
              </a:spcBef>
              <a:defRPr/>
            </a:pPr>
            <a:r>
              <a:rPr lang="en-US" sz="1600" b="1" dirty="0">
                <a:solidFill>
                  <a:schemeClr val="accent2"/>
                </a:solidFill>
                <a:effectLst>
                  <a:outerShdw blurRad="38100" dist="38100" dir="2700000" algn="tl">
                    <a:srgbClr val="C0C0C0"/>
                  </a:outerShdw>
                </a:effectLst>
                <a:cs typeface="+mn-cs"/>
              </a:rPr>
              <a:t>Each year revisions to most of the historical tourism metrics must be made in order to reflect:</a:t>
            </a:r>
          </a:p>
          <a:p>
            <a:pPr>
              <a:spcBef>
                <a:spcPct val="50000"/>
              </a:spcBef>
              <a:buFontTx/>
              <a:buChar char="•"/>
              <a:defRPr/>
            </a:pPr>
            <a:r>
              <a:rPr lang="en-US" sz="1400" b="1" dirty="0">
                <a:cs typeface="+mn-cs"/>
              </a:rPr>
              <a:t> New Baseline Data for IMPLAN interindustry model incorporating latest Census data</a:t>
            </a:r>
          </a:p>
          <a:p>
            <a:pPr>
              <a:spcBef>
                <a:spcPct val="50000"/>
              </a:spcBef>
              <a:buFontTx/>
              <a:buChar char="•"/>
              <a:defRPr/>
            </a:pPr>
            <a:r>
              <a:rPr lang="en-US" sz="1400" b="1" dirty="0">
                <a:cs typeface="+mn-cs"/>
              </a:rPr>
              <a:t>Revisions to the BLS and BEA inputs covering employment, Gross State Product, Sales Output, and Payroll for all industries at the jurisdiction county level.</a:t>
            </a:r>
          </a:p>
          <a:p>
            <a:pPr>
              <a:spcBef>
                <a:spcPct val="50000"/>
              </a:spcBef>
              <a:buFontTx/>
              <a:buChar char="•"/>
              <a:defRPr/>
            </a:pPr>
            <a:r>
              <a:rPr lang="en-US" sz="1400" b="1" dirty="0">
                <a:cs typeface="+mn-cs"/>
              </a:rPr>
              <a:t> Revision of investment data to include greater detail and new categories </a:t>
            </a:r>
            <a:endParaRPr lang="en-US" sz="1400" b="1" dirty="0">
              <a:cs typeface="+mn-cs"/>
            </a:endParaRPr>
          </a:p>
        </p:txBody>
      </p:sp>
      <p:sp>
        <p:nvSpPr>
          <p:cNvPr id="39942" name="AutoShape 38"/>
          <p:cNvSpPr>
            <a:spLocks/>
          </p:cNvSpPr>
          <p:nvPr/>
        </p:nvSpPr>
        <p:spPr bwMode="auto">
          <a:xfrm>
            <a:off x="4799013" y="2708275"/>
            <a:ext cx="628650" cy="3706813"/>
          </a:xfrm>
          <a:prstGeom prst="rightBrace">
            <a:avLst>
              <a:gd name="adj1" fmla="val 49137"/>
              <a:gd name="adj2" fmla="val 38671"/>
            </a:avLst>
          </a:prstGeom>
          <a:noFill/>
          <a:ln w="28575">
            <a:solidFill>
              <a:schemeClr val="accent2"/>
            </a:solidFill>
            <a:round/>
            <a:headEnd/>
            <a:tailEnd/>
          </a:ln>
        </p:spPr>
        <p:txBody>
          <a:bodyPr wrap="none" anchor="ctr"/>
          <a:lstStyle/>
          <a:p>
            <a:endParaRPr lang="en-US"/>
          </a:p>
        </p:txBody>
      </p:sp>
      <p:graphicFrame>
        <p:nvGraphicFramePr>
          <p:cNvPr id="7" name="Group 3"/>
          <p:cNvGraphicFramePr>
            <a:graphicFrameLocks noGrp="1"/>
          </p:cNvGraphicFramePr>
          <p:nvPr>
            <p:ph idx="1"/>
          </p:nvPr>
        </p:nvGraphicFramePr>
        <p:xfrm>
          <a:off x="214313" y="1516063"/>
          <a:ext cx="4645025" cy="4911725"/>
        </p:xfrm>
        <a:graphic>
          <a:graphicData uri="http://schemas.openxmlformats.org/drawingml/2006/table">
            <a:tbl>
              <a:tblPr/>
              <a:tblGrid>
                <a:gridCol w="2657048"/>
                <a:gridCol w="978157"/>
                <a:gridCol w="1010092"/>
              </a:tblGrid>
              <a:tr h="0">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Key Measurements</a:t>
                      </a:r>
                    </a:p>
                  </a:txBody>
                  <a:tcPr marT="9144" marB="914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Original</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Recast</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RI Expenditures ($B)</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Economic Value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$2.25B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$2.64B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$2.26B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$2.65B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$1,197M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$1,450M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$1,208M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$1,461M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37.93</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43.01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38.08</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40.18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Taxes –Total Impact</a:t>
                      </a:r>
                      <a:endParaRPr kumimoji="0" lang="en-US" sz="17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$1,059M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$1,061M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16517"/>
                                        </p:tgtEl>
                                        <p:attrNameLst>
                                          <p:attrName>style.visibility</p:attrName>
                                        </p:attrNameLst>
                                      </p:cBhvr>
                                      <p:to>
                                        <p:strVal val="visible"/>
                                      </p:to>
                                    </p:set>
                                    <p:animScale>
                                      <p:cBhvr>
                                        <p:cTn id="7" dur="500" decel="50000" fill="hold">
                                          <p:stCondLst>
                                            <p:cond delay="0"/>
                                          </p:stCondLst>
                                        </p:cTn>
                                        <p:tgtEl>
                                          <p:spTgt spid="916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16517"/>
                                        </p:tgtEl>
                                        <p:attrNameLst>
                                          <p:attrName>ppt_x</p:attrName>
                                          <p:attrName>ppt_y</p:attrName>
                                        </p:attrNameLst>
                                      </p:cBhvr>
                                    </p:animMotion>
                                    <p:animEffect transition="in" filter="fade">
                                      <p:cBhvr>
                                        <p:cTn id="9" dur="500"/>
                                        <p:tgtEl>
                                          <p:spTgt spid="91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1276350" y="2403475"/>
            <a:ext cx="6688138" cy="4221163"/>
          </a:xfrm>
          <a:prstGeom prst="rect">
            <a:avLst/>
          </a:prstGeom>
          <a:noFill/>
          <a:ln w="9525">
            <a:noFill/>
            <a:miter lim="800000"/>
            <a:headEnd/>
            <a:tailEnd/>
          </a:ln>
        </p:spPr>
      </p:pic>
      <p:sp>
        <p:nvSpPr>
          <p:cNvPr id="40962" name="Rectangle 2"/>
          <p:cNvSpPr>
            <a:spLocks noGrp="1" noChangeArrowheads="1"/>
          </p:cNvSpPr>
          <p:nvPr>
            <p:ph type="title"/>
          </p:nvPr>
        </p:nvSpPr>
        <p:spPr>
          <a:xfrm>
            <a:off x="76200" y="766763"/>
            <a:ext cx="8686800" cy="381000"/>
          </a:xfrm>
        </p:spPr>
        <p:txBody>
          <a:bodyPr/>
          <a:lstStyle/>
          <a:p>
            <a:r>
              <a:rPr lang="en-US" smtClean="0"/>
              <a:t>Total Tourism (TSA) Expenditures</a:t>
            </a:r>
          </a:p>
        </p:txBody>
      </p:sp>
      <p:sp>
        <p:nvSpPr>
          <p:cNvPr id="40963" name="Rectangle 3"/>
          <p:cNvSpPr>
            <a:spLocks noChangeArrowheads="1"/>
          </p:cNvSpPr>
          <p:nvPr/>
        </p:nvSpPr>
        <p:spPr bwMode="auto">
          <a:xfrm>
            <a:off x="0" y="1524000"/>
            <a:ext cx="5588000" cy="1333500"/>
          </a:xfrm>
          <a:prstGeom prst="rect">
            <a:avLst/>
          </a:prstGeom>
          <a:noFill/>
          <a:ln w="9525">
            <a:noFill/>
            <a:miter lim="800000"/>
            <a:headEnd/>
            <a:tailEnd/>
          </a:ln>
        </p:spPr>
        <p:txBody>
          <a:bodyPr/>
          <a:lstStyle/>
          <a:p>
            <a:pPr marL="177800" indent="-177800">
              <a:buClr>
                <a:srgbClr val="A50021"/>
              </a:buClr>
              <a:buFontTx/>
              <a:buChar char="•"/>
            </a:pPr>
            <a:endParaRPr lang="en-US" altLang="en-US" sz="1600"/>
          </a:p>
          <a:p>
            <a:pPr marL="177800" indent="-177800">
              <a:buClr>
                <a:srgbClr val="A50021"/>
              </a:buClr>
            </a:pPr>
            <a:endParaRPr lang="en-US" altLang="en-US" sz="1600"/>
          </a:p>
          <a:p>
            <a:pPr marL="177800" indent="-177800">
              <a:buClr>
                <a:srgbClr val="A50021"/>
              </a:buClr>
            </a:pPr>
            <a:endParaRPr lang="en-US" altLang="en-US" sz="1600"/>
          </a:p>
        </p:txBody>
      </p:sp>
      <p:sp>
        <p:nvSpPr>
          <p:cNvPr id="40964" name="Rectangle 4"/>
          <p:cNvSpPr>
            <a:spLocks noChangeArrowheads="1"/>
          </p:cNvSpPr>
          <p:nvPr/>
        </p:nvSpPr>
        <p:spPr bwMode="auto">
          <a:xfrm>
            <a:off x="274638" y="1503363"/>
            <a:ext cx="4749800" cy="687387"/>
          </a:xfrm>
          <a:prstGeom prst="rect">
            <a:avLst/>
          </a:prstGeom>
          <a:noFill/>
          <a:ln w="9525">
            <a:noFill/>
            <a:miter lim="800000"/>
            <a:headEnd/>
            <a:tailEnd/>
          </a:ln>
        </p:spPr>
        <p:txBody>
          <a:bodyPr/>
          <a:lstStyle/>
          <a:p>
            <a:pPr marL="177800" indent="-177800">
              <a:buFontTx/>
              <a:buChar char="•"/>
            </a:pPr>
            <a:r>
              <a:rPr lang="en-US" altLang="en-US" sz="1600" b="1"/>
              <a:t>RI visitation increased by 4.8% in 2014</a:t>
            </a:r>
          </a:p>
          <a:p>
            <a:pPr marL="177800" indent="-177800">
              <a:buFontTx/>
              <a:buChar char="•"/>
            </a:pPr>
            <a:r>
              <a:rPr lang="en-US" altLang="en-US" sz="1600" b="1"/>
              <a:t>Spending per visit grew by 1.0% in 2013 </a:t>
            </a:r>
          </a:p>
        </p:txBody>
      </p:sp>
      <p:sp>
        <p:nvSpPr>
          <p:cNvPr id="40965" name="Rectangle 5"/>
          <p:cNvSpPr>
            <a:spLocks noChangeArrowheads="1"/>
          </p:cNvSpPr>
          <p:nvPr/>
        </p:nvSpPr>
        <p:spPr bwMode="auto">
          <a:xfrm>
            <a:off x="4746625" y="1503363"/>
            <a:ext cx="4397375" cy="754062"/>
          </a:xfrm>
          <a:prstGeom prst="rect">
            <a:avLst/>
          </a:prstGeom>
          <a:noFill/>
          <a:ln w="9525">
            <a:noFill/>
            <a:miter lim="800000"/>
            <a:headEnd/>
            <a:tailEnd/>
          </a:ln>
        </p:spPr>
        <p:txBody>
          <a:bodyPr/>
          <a:lstStyle/>
          <a:p>
            <a:pPr marL="177800" indent="-177800">
              <a:buFontTx/>
              <a:buChar char="•"/>
            </a:pPr>
            <a:r>
              <a:rPr lang="en-US" altLang="en-US" sz="1600" b="1"/>
              <a:t>Visitor spending grew 5.8% in 2013</a:t>
            </a:r>
          </a:p>
          <a:p>
            <a:pPr marL="177800" indent="-177800">
              <a:buFontTx/>
              <a:buChar char="•"/>
            </a:pPr>
            <a:r>
              <a:rPr lang="en-US" altLang="en-US" sz="1600" b="1"/>
              <a:t>Investment spending grew 8.6% in 2013</a:t>
            </a:r>
          </a:p>
        </p:txBody>
      </p:sp>
      <p:sp>
        <p:nvSpPr>
          <p:cNvPr id="622597" name="AutoShape 5"/>
          <p:cNvSpPr>
            <a:spLocks noChangeArrowheads="1"/>
          </p:cNvSpPr>
          <p:nvPr/>
        </p:nvSpPr>
        <p:spPr bwMode="auto">
          <a:xfrm>
            <a:off x="3099463" y="2182325"/>
            <a:ext cx="2780204" cy="578882"/>
          </a:xfrm>
          <a:prstGeom prst="roundRect">
            <a:avLst>
              <a:gd name="adj" fmla="val 16667"/>
            </a:avLst>
          </a:prstGeom>
          <a:blipFill dpi="0" rotWithShape="1">
            <a:blip r:embed="rId4" cstate="print"/>
            <a:srcRect/>
            <a:stretch>
              <a:fillRect b="-153323"/>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dirty="0">
                <a:cs typeface="+mn-cs"/>
              </a:rPr>
              <a:t>Tourism expenditures tallied </a:t>
            </a:r>
            <a:r>
              <a:rPr lang="en-US" sz="1400" dirty="0">
                <a:solidFill>
                  <a:srgbClr val="000099"/>
                </a:solidFill>
                <a:latin typeface="Arial Black" pitchFamily="34" charset="0"/>
                <a:cs typeface="+mn-cs"/>
              </a:rPr>
              <a:t>$4.22 </a:t>
            </a:r>
            <a:r>
              <a:rPr lang="en-US" sz="1400" dirty="0">
                <a:solidFill>
                  <a:srgbClr val="000099"/>
                </a:solidFill>
                <a:latin typeface="Arial Black" pitchFamily="34" charset="0"/>
                <a:cs typeface="+mn-cs"/>
              </a:rPr>
              <a:t>billion</a:t>
            </a:r>
            <a:r>
              <a:rPr lang="en-US" sz="1400" dirty="0">
                <a:solidFill>
                  <a:srgbClr val="000099"/>
                </a:solidFill>
                <a:cs typeface="+mn-cs"/>
              </a:rPr>
              <a:t> </a:t>
            </a:r>
            <a:r>
              <a:rPr lang="en-US" sz="1400" dirty="0">
                <a:cs typeface="+mn-cs"/>
              </a:rPr>
              <a:t>in </a:t>
            </a:r>
            <a:r>
              <a:rPr lang="en-US" sz="1400" dirty="0">
                <a:cs typeface="+mn-cs"/>
              </a:rPr>
              <a:t>2013</a:t>
            </a:r>
            <a:endParaRPr lang="en-US" sz="14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2597"/>
                                        </p:tgtEl>
                                        <p:attrNameLst>
                                          <p:attrName>style.visibility</p:attrName>
                                        </p:attrNameLst>
                                      </p:cBhvr>
                                      <p:to>
                                        <p:strVal val="visible"/>
                                      </p:to>
                                    </p:set>
                                    <p:anim calcmode="lin" valueType="num">
                                      <p:cBhvr>
                                        <p:cTn id="7" dur="500" fill="hold"/>
                                        <p:tgtEl>
                                          <p:spTgt spid="622597"/>
                                        </p:tgtEl>
                                        <p:attrNameLst>
                                          <p:attrName>ppt_w</p:attrName>
                                        </p:attrNameLst>
                                      </p:cBhvr>
                                      <p:tavLst>
                                        <p:tav tm="0">
                                          <p:val>
                                            <p:fltVal val="0"/>
                                          </p:val>
                                        </p:tav>
                                        <p:tav tm="100000">
                                          <p:val>
                                            <p:strVal val="#ppt_w"/>
                                          </p:val>
                                        </p:tav>
                                      </p:tavLst>
                                    </p:anim>
                                    <p:anim calcmode="lin" valueType="num">
                                      <p:cBhvr>
                                        <p:cTn id="8" dur="500" fill="hold"/>
                                        <p:tgtEl>
                                          <p:spTgt spid="622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6200" y="747713"/>
            <a:ext cx="8686800" cy="431800"/>
          </a:xfrm>
        </p:spPr>
        <p:txBody>
          <a:bodyPr/>
          <a:lstStyle/>
          <a:p>
            <a:r>
              <a:rPr lang="en-US" smtClean="0"/>
              <a:t>Rhode Island TSA: Top Line Results</a:t>
            </a:r>
          </a:p>
        </p:txBody>
      </p:sp>
      <p:graphicFrame>
        <p:nvGraphicFramePr>
          <p:cNvPr id="6" name="Group 61"/>
          <p:cNvGraphicFramePr>
            <a:graphicFrameLocks noGrp="1"/>
          </p:cNvGraphicFramePr>
          <p:nvPr>
            <p:ph idx="4294967295"/>
          </p:nvPr>
        </p:nvGraphicFramePr>
        <p:xfrm>
          <a:off x="180975" y="1431925"/>
          <a:ext cx="6737350" cy="4367213"/>
        </p:xfrm>
        <a:graphic>
          <a:graphicData uri="http://schemas.openxmlformats.org/drawingml/2006/table">
            <a:tbl>
              <a:tblPr/>
              <a:tblGrid>
                <a:gridCol w="3296746"/>
                <a:gridCol w="1179095"/>
                <a:gridCol w="1094874"/>
                <a:gridCol w="1167063"/>
              </a:tblGrid>
              <a:tr h="1111459">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chemeClr val="bg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2012-2013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r>
              <a:tr h="71865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Tourism (TSA) + Under 50Mile Visitor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$5.687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$5.882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3.4%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4011">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Tourism (TSA)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$3.985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$4.221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992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        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$2.651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$2.799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609">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Core Tourism (direct)</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$2.260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$2.385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Non-Core Tourism</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$0.468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$0.496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Import </a:t>
                      </a:r>
                      <a:r>
                        <a:rPr kumimoji="0" lang="en-US" sz="1500" b="1" i="0" u="none" strike="noStrike" cap="none" normalizeH="0" baseline="0" dirty="0" smtClean="0">
                          <a:ln>
                            <a:noFill/>
                          </a:ln>
                          <a:solidFill>
                            <a:schemeClr val="tx1"/>
                          </a:solidFill>
                          <a:effectLst/>
                          <a:latin typeface="Arial" charset="0"/>
                        </a:rPr>
                        <a:t>Leakage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$1.333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$1.422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AutoShape 2"/>
          <p:cNvSpPr>
            <a:spLocks noChangeArrowheads="1"/>
          </p:cNvSpPr>
          <p:nvPr/>
        </p:nvSpPr>
        <p:spPr bwMode="auto">
          <a:xfrm>
            <a:off x="6994358" y="2026283"/>
            <a:ext cx="1981200" cy="3223796"/>
          </a:xfrm>
          <a:prstGeom prst="roundRect">
            <a:avLst>
              <a:gd name="adj" fmla="val 16667"/>
            </a:avLst>
          </a:prstGeom>
          <a:blipFill dpi="0" rotWithShape="1">
            <a:blip r:embed="rId3"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600" b="1" dirty="0">
                <a:solidFill>
                  <a:schemeClr val="accent2"/>
                </a:solidFill>
                <a:effectLst>
                  <a:outerShdw blurRad="38100" dist="38100" dir="2700000" algn="tl">
                    <a:srgbClr val="C0C0C0"/>
                  </a:outerShdw>
                </a:effectLst>
                <a:cs typeface="+mn-cs"/>
              </a:rPr>
              <a:t>Tourism within RI has grown for four consecutive years, with TSA expenditures now topping the pre-recession high seen in 2007.  Total economic impact nearly matches 2007’s result.</a:t>
            </a:r>
            <a:endParaRPr lang="en-US" sz="1600" b="1" dirty="0">
              <a:solidFill>
                <a:schemeClr val="accent2"/>
              </a:solidFill>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Total Impact of Tourism</a:t>
            </a:r>
          </a:p>
        </p:txBody>
      </p:sp>
      <p:sp>
        <p:nvSpPr>
          <p:cNvPr id="430083" name="Rectangle 3"/>
          <p:cNvSpPr>
            <a:spLocks noGrp="1" noChangeArrowheads="1"/>
          </p:cNvSpPr>
          <p:nvPr>
            <p:ph type="body" idx="1"/>
          </p:nvPr>
        </p:nvSpPr>
        <p:spPr>
          <a:xfrm>
            <a:off x="0" y="1401763"/>
            <a:ext cx="9144000" cy="5138737"/>
          </a:xfrm>
        </p:spPr>
        <p:txBody>
          <a:bodyPr/>
          <a:lstStyle/>
          <a:p>
            <a:pPr marL="177800" indent="-177800">
              <a:lnSpc>
                <a:spcPct val="120000"/>
              </a:lnSpc>
              <a:spcBef>
                <a:spcPct val="0"/>
              </a:spcBef>
              <a:defRPr/>
            </a:pPr>
            <a:r>
              <a:rPr lang="en-US" altLang="en-US" sz="1800" dirty="0">
                <a:solidFill>
                  <a:schemeClr val="tx1"/>
                </a:solidFill>
              </a:rPr>
              <a:t>In </a:t>
            </a:r>
            <a:r>
              <a:rPr lang="en-US" altLang="en-US" sz="1800" dirty="0" smtClean="0">
                <a:solidFill>
                  <a:schemeClr val="tx1"/>
                </a:solidFill>
              </a:rPr>
              <a:t>2013, </a:t>
            </a:r>
            <a:r>
              <a:rPr lang="en-US" altLang="en-US" sz="1800" dirty="0">
                <a:solidFill>
                  <a:schemeClr val="tx1"/>
                </a:solidFill>
              </a:rPr>
              <a:t>the total economic impact of travel &amp; tourism (direct and indirect) was </a:t>
            </a:r>
            <a:r>
              <a:rPr lang="en-US" altLang="en-US" sz="1800" dirty="0">
                <a:solidFill>
                  <a:schemeClr val="accent6"/>
                </a:solidFill>
                <a:latin typeface="Arial Black" pitchFamily="34" charset="0"/>
              </a:rPr>
              <a:t>$</a:t>
            </a:r>
            <a:r>
              <a:rPr lang="en-US" altLang="en-US" sz="1800" dirty="0" smtClean="0">
                <a:solidFill>
                  <a:schemeClr val="accent6"/>
                </a:solidFill>
                <a:latin typeface="Arial Black" pitchFamily="34" charset="0"/>
              </a:rPr>
              <a:t>2.80 </a:t>
            </a:r>
            <a:r>
              <a:rPr lang="en-US" altLang="en-US" sz="1800" dirty="0">
                <a:solidFill>
                  <a:schemeClr val="accent6"/>
                </a:solidFill>
                <a:latin typeface="Arial Black" pitchFamily="34" charset="0"/>
              </a:rPr>
              <a:t>billion</a:t>
            </a:r>
            <a:r>
              <a:rPr lang="en-US" altLang="en-US" sz="1800" dirty="0">
                <a:solidFill>
                  <a:schemeClr val="tx1"/>
                </a:solidFill>
                <a:latin typeface="+mj-lt"/>
              </a:rPr>
              <a:t>.</a:t>
            </a:r>
            <a:r>
              <a:rPr lang="en-US" altLang="en-US" sz="1800" dirty="0">
                <a:solidFill>
                  <a:schemeClr val="tx1"/>
                </a:solidFill>
                <a:latin typeface="Arial Black" pitchFamily="34" charset="0"/>
              </a:rPr>
              <a:t> </a:t>
            </a:r>
            <a:r>
              <a:rPr lang="en-US" altLang="en-US" sz="1800" dirty="0" smtClean="0">
                <a:solidFill>
                  <a:schemeClr val="tx1"/>
                </a:solidFill>
              </a:rPr>
              <a:t>This </a:t>
            </a:r>
            <a:r>
              <a:rPr lang="en-US" altLang="en-US" sz="1800" dirty="0">
                <a:solidFill>
                  <a:schemeClr val="tx1"/>
                </a:solidFill>
              </a:rPr>
              <a:t>represents </a:t>
            </a:r>
            <a:r>
              <a:rPr lang="en-US" altLang="en-US" sz="1800" dirty="0" smtClean="0">
                <a:solidFill>
                  <a:schemeClr val="tx1"/>
                </a:solidFill>
              </a:rPr>
              <a:t>5.3% </a:t>
            </a:r>
            <a:r>
              <a:rPr lang="en-US" altLang="en-US" sz="1800" dirty="0">
                <a:solidFill>
                  <a:schemeClr val="tx1"/>
                </a:solidFill>
              </a:rPr>
              <a:t>of RI Gross State Product</a:t>
            </a:r>
          </a:p>
          <a:p>
            <a:pPr marL="177800" indent="-177800">
              <a:lnSpc>
                <a:spcPct val="120000"/>
              </a:lnSpc>
              <a:spcBef>
                <a:spcPct val="0"/>
              </a:spcBef>
              <a:defRPr/>
            </a:pPr>
            <a:endParaRPr lang="en-US" altLang="en-US" sz="900" dirty="0">
              <a:solidFill>
                <a:schemeClr val="tx1"/>
              </a:solidFill>
            </a:endParaRPr>
          </a:p>
          <a:p>
            <a:pPr marL="177800" indent="-177800">
              <a:lnSpc>
                <a:spcPct val="120000"/>
              </a:lnSpc>
              <a:spcBef>
                <a:spcPct val="0"/>
              </a:spcBef>
              <a:defRPr/>
            </a:pPr>
            <a:r>
              <a:rPr lang="en-US" altLang="en-US" sz="1800" dirty="0">
                <a:solidFill>
                  <a:schemeClr val="tx1"/>
                </a:solidFill>
              </a:rPr>
              <a:t>The ratio of the total impact to total expenditures reveals that </a:t>
            </a:r>
            <a:r>
              <a:rPr lang="en-US" altLang="en-US" sz="1800" dirty="0" smtClean="0">
                <a:solidFill>
                  <a:schemeClr val="accent6"/>
                </a:solidFill>
                <a:latin typeface="Arial Black" pitchFamily="34" charset="0"/>
              </a:rPr>
              <a:t>66¢ </a:t>
            </a:r>
            <a:r>
              <a:rPr lang="en-US" altLang="en-US" sz="1800" dirty="0">
                <a:solidFill>
                  <a:schemeClr val="accent6"/>
                </a:solidFill>
                <a:latin typeface="Arial Black" pitchFamily="34" charset="0"/>
              </a:rPr>
              <a:t>of each tourism dollar spent in</a:t>
            </a:r>
            <a:r>
              <a:rPr lang="en-US" altLang="en-US" sz="1800" dirty="0">
                <a:solidFill>
                  <a:schemeClr val="tx1"/>
                </a:solidFill>
              </a:rPr>
              <a:t> Rhode Island is retained in the state. The remainder represents import leakages. </a:t>
            </a:r>
            <a:r>
              <a:rPr lang="en-US" altLang="en-US" sz="1800" dirty="0" smtClean="0">
                <a:solidFill>
                  <a:schemeClr val="tx1"/>
                </a:solidFill>
              </a:rPr>
              <a:t>This </a:t>
            </a:r>
            <a:r>
              <a:rPr lang="en-US" altLang="en-US" sz="1800" dirty="0">
                <a:solidFill>
                  <a:schemeClr val="tx1"/>
                </a:solidFill>
              </a:rPr>
              <a:t>share is fairly typical for a diversified state like Rhode Island and higher than many other states.</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800" dirty="0" smtClean="0">
                <a:solidFill>
                  <a:schemeClr val="accent6"/>
                </a:solidFill>
                <a:latin typeface="Arial Black" pitchFamily="34" charset="0"/>
              </a:rPr>
              <a:t>Over 45,000 jobs</a:t>
            </a:r>
            <a:r>
              <a:rPr lang="en-US" altLang="en-US" sz="1800" dirty="0" smtClean="0">
                <a:solidFill>
                  <a:schemeClr val="tx1"/>
                </a:solidFill>
              </a:rPr>
              <a:t> – direct and indirect – were created by travel &amp; tourism (TSA) economic activity. This accounts for </a:t>
            </a:r>
            <a:r>
              <a:rPr lang="en-US" altLang="en-US" sz="1800" dirty="0" smtClean="0">
                <a:solidFill>
                  <a:schemeClr val="accent6"/>
                </a:solidFill>
                <a:latin typeface="Arial Black" pitchFamily="34" charset="0"/>
              </a:rPr>
              <a:t>9.6% of total employment</a:t>
            </a:r>
            <a:r>
              <a:rPr lang="en-US" altLang="en-US" sz="1800" dirty="0" smtClean="0">
                <a:solidFill>
                  <a:schemeClr val="tx1"/>
                </a:solidFill>
              </a:rPr>
              <a:t> in RI.</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700" dirty="0">
                <a:solidFill>
                  <a:schemeClr val="accent6"/>
                </a:solidFill>
                <a:latin typeface="Arial Black" pitchFamily="34" charset="0"/>
              </a:rPr>
              <a:t>$</a:t>
            </a:r>
            <a:r>
              <a:rPr lang="en-US" altLang="en-US" sz="1700" dirty="0" smtClean="0">
                <a:solidFill>
                  <a:schemeClr val="accent6"/>
                </a:solidFill>
                <a:latin typeface="Arial Black" pitchFamily="34" charset="0"/>
              </a:rPr>
              <a:t>1.55 </a:t>
            </a:r>
            <a:r>
              <a:rPr lang="en-US" altLang="en-US" sz="1700" dirty="0">
                <a:solidFill>
                  <a:schemeClr val="accent6"/>
                </a:solidFill>
                <a:latin typeface="Arial Black" pitchFamily="34" charset="0"/>
              </a:rPr>
              <a:t>billion</a:t>
            </a:r>
            <a:r>
              <a:rPr lang="en-US" altLang="en-US" sz="1800" dirty="0">
                <a:solidFill>
                  <a:schemeClr val="tx1"/>
                </a:solidFill>
              </a:rPr>
              <a:t> in wages &amp; salaries were generated by travel &amp; tourism (TSA) in </a:t>
            </a:r>
            <a:r>
              <a:rPr lang="en-US" altLang="en-US" sz="1800" dirty="0" smtClean="0">
                <a:solidFill>
                  <a:schemeClr val="tx1"/>
                </a:solidFill>
              </a:rPr>
              <a:t>2013.</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defRPr/>
            </a:pPr>
            <a:r>
              <a:rPr lang="en-US" altLang="en-US" sz="1800" dirty="0" smtClean="0">
                <a:solidFill>
                  <a:schemeClr val="tx1"/>
                </a:solidFill>
              </a:rPr>
              <a:t>Tourism (TSA) generated </a:t>
            </a:r>
            <a:r>
              <a:rPr lang="en-US" altLang="en-US" sz="1800" dirty="0" smtClean="0">
                <a:solidFill>
                  <a:schemeClr val="accent6"/>
                </a:solidFill>
                <a:latin typeface="Arial Black" pitchFamily="34" charset="0"/>
              </a:rPr>
              <a:t>$1.12 billion in federal, state, and local government taxes</a:t>
            </a:r>
            <a:r>
              <a:rPr lang="en-US" altLang="en-US" sz="1800" dirty="0" smtClean="0">
                <a:solidFill>
                  <a:schemeClr val="tx1"/>
                </a:solidFill>
              </a:rPr>
              <a:t> in 2013, with the state and local tax contribution making up </a:t>
            </a:r>
            <a:r>
              <a:rPr lang="en-US" altLang="en-US" sz="1800" dirty="0" smtClean="0">
                <a:solidFill>
                  <a:srgbClr val="FF0000"/>
                </a:solidFill>
              </a:rPr>
              <a:t>9.6% </a:t>
            </a:r>
            <a:r>
              <a:rPr lang="en-US" altLang="en-US" sz="1800" dirty="0" smtClean="0">
                <a:solidFill>
                  <a:schemeClr val="tx1"/>
                </a:solidFill>
              </a:rPr>
              <a:t>of all RI state government revenue.</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chalk"/>
          <p:cNvPicPr>
            <a:picLocks noChangeAspect="1" noChangeArrowheads="1"/>
          </p:cNvPicPr>
          <p:nvPr/>
        </p:nvPicPr>
        <p:blipFill>
          <a:blip r:embed="rId2"/>
          <a:srcRect/>
          <a:stretch>
            <a:fillRect/>
          </a:stretch>
        </p:blipFill>
        <p:spPr bwMode="auto">
          <a:xfrm>
            <a:off x="0" y="1295400"/>
            <a:ext cx="9144000" cy="5283200"/>
          </a:xfrm>
          <a:prstGeom prst="rect">
            <a:avLst/>
          </a:prstGeom>
          <a:noFill/>
          <a:ln w="9525">
            <a:noFill/>
            <a:miter lim="800000"/>
            <a:headEnd/>
            <a:tailEnd/>
          </a:ln>
        </p:spPr>
      </p:pic>
      <p:sp>
        <p:nvSpPr>
          <p:cNvPr id="46082" name="Rectangle 3"/>
          <p:cNvSpPr>
            <a:spLocks noGrp="1" noChangeArrowheads="1"/>
          </p:cNvSpPr>
          <p:nvPr>
            <p:ph type="title"/>
          </p:nvPr>
        </p:nvSpPr>
        <p:spPr/>
        <p:txBody>
          <a:bodyPr/>
          <a:lstStyle/>
          <a:p>
            <a:r>
              <a:rPr lang="en-US" smtClean="0"/>
              <a:t>Sources of Tourism Expenditures</a:t>
            </a:r>
          </a:p>
        </p:txBody>
      </p:sp>
      <p:sp>
        <p:nvSpPr>
          <p:cNvPr id="46083" name="Rectangle 4"/>
          <p:cNvSpPr>
            <a:spLocks noGrp="1" noChangeArrowheads="1"/>
          </p:cNvSpPr>
          <p:nvPr>
            <p:ph type="body" idx="1"/>
          </p:nvPr>
        </p:nvSpPr>
        <p:spPr>
          <a:xfrm>
            <a:off x="2638425" y="1625600"/>
            <a:ext cx="6121400" cy="4721225"/>
          </a:xfrm>
        </p:spPr>
        <p:txBody>
          <a:bodyPr/>
          <a:lstStyle/>
          <a:p>
            <a:pPr>
              <a:lnSpc>
                <a:spcPct val="140000"/>
              </a:lnSpc>
            </a:pPr>
            <a:r>
              <a:rPr lang="en-US" altLang="en-US" sz="1400" b="1" smtClean="0"/>
              <a:t>Visitor Spending</a:t>
            </a:r>
            <a:r>
              <a:rPr lang="en-US" altLang="en-US" sz="1300" b="1" smtClean="0"/>
              <a:t> </a:t>
            </a:r>
            <a:r>
              <a:rPr lang="en-US" altLang="en-US" sz="1300" smtClean="0"/>
              <a:t>– Expenditures by visitors who have come from greater than 50 miles or stayed overnight</a:t>
            </a:r>
            <a:endParaRPr lang="en-US" altLang="en-US" sz="1200" smtClean="0"/>
          </a:p>
          <a:p>
            <a:pPr>
              <a:lnSpc>
                <a:spcPct val="140000"/>
              </a:lnSpc>
            </a:pPr>
            <a:r>
              <a:rPr lang="en-US" altLang="en-US" sz="1400" b="1" smtClean="0"/>
              <a:t>Business Travel</a:t>
            </a:r>
            <a:r>
              <a:rPr lang="en-US" altLang="en-US" sz="1300" b="1" smtClean="0"/>
              <a:t> </a:t>
            </a:r>
            <a:r>
              <a:rPr lang="en-US" altLang="en-US" sz="1300" smtClean="0"/>
              <a:t>– Businesses’ spending within the state economy on travel</a:t>
            </a:r>
          </a:p>
          <a:p>
            <a:pPr>
              <a:lnSpc>
                <a:spcPct val="140000"/>
              </a:lnSpc>
            </a:pPr>
            <a:r>
              <a:rPr lang="en-US" altLang="en-US" sz="1400" b="1" smtClean="0"/>
              <a:t>Resident Outbound </a:t>
            </a:r>
            <a:r>
              <a:rPr lang="en-US" altLang="en-US" sz="1400" smtClean="0"/>
              <a:t>–</a:t>
            </a:r>
            <a:r>
              <a:rPr lang="en-US" altLang="en-US" sz="1200" smtClean="0"/>
              <a:t> </a:t>
            </a:r>
            <a:r>
              <a:rPr lang="en-US" altLang="en-US" sz="1300" smtClean="0"/>
              <a:t>Resident spending preparing for an out-of-state trip</a:t>
            </a:r>
          </a:p>
          <a:p>
            <a:pPr>
              <a:lnSpc>
                <a:spcPct val="140000"/>
              </a:lnSpc>
            </a:pPr>
            <a:r>
              <a:rPr lang="en-US" altLang="en-US" sz="1400" b="1" smtClean="0"/>
              <a:t>Government Spending</a:t>
            </a:r>
            <a:r>
              <a:rPr lang="en-US" altLang="en-US" sz="1300" b="1" smtClean="0"/>
              <a:t> </a:t>
            </a:r>
            <a:r>
              <a:rPr lang="en-US" altLang="en-US" sz="1300" smtClean="0"/>
              <a:t>–</a:t>
            </a:r>
            <a:r>
              <a:rPr lang="en-US" altLang="en-US" sz="1200" smtClean="0"/>
              <a:t> </a:t>
            </a:r>
            <a:r>
              <a:rPr lang="en-US" altLang="en-US" sz="1300" smtClean="0"/>
              <a:t>Tourism Office Budgets, transportation functions related to tourism, publicly funded attractions and funding for security in tourism-intensive areas</a:t>
            </a:r>
          </a:p>
          <a:p>
            <a:pPr>
              <a:lnSpc>
                <a:spcPct val="140000"/>
              </a:lnSpc>
            </a:pPr>
            <a:r>
              <a:rPr lang="en-US" altLang="en-US" sz="1400" b="1" smtClean="0"/>
              <a:t>Investment</a:t>
            </a:r>
            <a:r>
              <a:rPr lang="en-US" altLang="en-US" sz="1400" smtClean="0"/>
              <a:t> –</a:t>
            </a:r>
            <a:r>
              <a:rPr lang="en-US" altLang="en-US" sz="1300" smtClean="0"/>
              <a:t> Construction of hotels, attractions, tourism infrastructure, operating and transportation equipment </a:t>
            </a:r>
          </a:p>
          <a:p>
            <a:pPr>
              <a:lnSpc>
                <a:spcPct val="140000"/>
              </a:lnSpc>
            </a:pPr>
            <a:r>
              <a:rPr lang="en-US" altLang="en-US" sz="1400" b="1" smtClean="0"/>
              <a:t>International</a:t>
            </a:r>
            <a:r>
              <a:rPr lang="en-US" altLang="en-US" sz="1400" smtClean="0"/>
              <a:t> –</a:t>
            </a:r>
            <a:r>
              <a:rPr lang="en-US" altLang="en-US" sz="1300" smtClean="0"/>
              <a:t> Spending of international visitors within the state</a:t>
            </a:r>
          </a:p>
          <a:p>
            <a:pPr>
              <a:lnSpc>
                <a:spcPct val="140000"/>
              </a:lnSpc>
              <a:buFontTx/>
              <a:buNone/>
            </a:pPr>
            <a:r>
              <a:rPr lang="en-US" altLang="en-US" sz="1200" smtClean="0"/>
              <a:t> </a:t>
            </a:r>
          </a:p>
          <a:p>
            <a:pPr>
              <a:lnSpc>
                <a:spcPct val="140000"/>
              </a:lnSpc>
            </a:pPr>
            <a:r>
              <a:rPr lang="en-US" sz="1400" b="1" smtClean="0">
                <a:solidFill>
                  <a:schemeClr val="tx1"/>
                </a:solidFill>
              </a:rPr>
              <a:t>Under 50Mile Visitors </a:t>
            </a:r>
            <a:r>
              <a:rPr lang="en-US" sz="1400" smtClean="0"/>
              <a:t>– </a:t>
            </a:r>
            <a:r>
              <a:rPr lang="en-US" sz="1300" smtClean="0"/>
              <a:t>Spending by residents or non-residents who have come from under 50 miles.  No commuters or local utilization.  Not included in TSA definition.</a:t>
            </a:r>
          </a:p>
        </p:txBody>
      </p:sp>
      <p:sp>
        <p:nvSpPr>
          <p:cNvPr id="46084" name="Line 5"/>
          <p:cNvSpPr>
            <a:spLocks noChangeShapeType="1"/>
          </p:cNvSpPr>
          <p:nvPr/>
        </p:nvSpPr>
        <p:spPr bwMode="auto">
          <a:xfrm>
            <a:off x="1968500" y="4953000"/>
            <a:ext cx="6819900" cy="0"/>
          </a:xfrm>
          <a:prstGeom prst="line">
            <a:avLst/>
          </a:prstGeom>
          <a:noFill/>
          <a:ln w="28575">
            <a:solidFill>
              <a:schemeClr val="bg2"/>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Advancing Decisions that Advance the World</a:t>
            </a:r>
          </a:p>
        </p:txBody>
      </p:sp>
      <p:sp>
        <p:nvSpPr>
          <p:cNvPr id="4100" name="Rectangle 3"/>
          <p:cNvSpPr>
            <a:spLocks noGrp="1" noChangeArrowheads="1"/>
          </p:cNvSpPr>
          <p:nvPr>
            <p:ph idx="1"/>
          </p:nvPr>
        </p:nvSpPr>
        <p:spPr>
          <a:xfrm>
            <a:off x="263525" y="1379538"/>
            <a:ext cx="8128000" cy="3049587"/>
          </a:xfrm>
        </p:spPr>
        <p:txBody>
          <a:bodyPr/>
          <a:lstStyle/>
          <a:p>
            <a:pPr marL="171450" lvl="1" indent="0" eaLnBrk="1" hangingPunct="1">
              <a:buFont typeface="Times" pitchFamily="18" charset="0"/>
              <a:buNone/>
              <a:defRPr/>
            </a:pPr>
            <a:r>
              <a:rPr lang="en-US" sz="2200" dirty="0" smtClean="0">
                <a:solidFill>
                  <a:srgbClr val="000099"/>
                </a:solidFill>
              </a:rPr>
              <a:t>We are more than 5,500 people, in 30 countries, speaking 50 languages – all working each day to:</a:t>
            </a:r>
          </a:p>
          <a:p>
            <a:pPr marL="515937" lvl="2" eaLnBrk="1" hangingPunct="1">
              <a:defRPr/>
            </a:pPr>
            <a:r>
              <a:rPr lang="en-US" sz="2000" dirty="0" smtClean="0"/>
              <a:t>Serve businesses and all levels of government worldwide</a:t>
            </a:r>
          </a:p>
          <a:p>
            <a:pPr marL="795337" lvl="3" eaLnBrk="1" hangingPunct="1">
              <a:defRPr/>
            </a:pPr>
            <a:r>
              <a:rPr lang="en-US" sz="1600" dirty="0" smtClean="0"/>
              <a:t>Ranging from 80% of Global Fortune 500 to small businesses</a:t>
            </a:r>
          </a:p>
          <a:p>
            <a:pPr marL="795337" lvl="3" eaLnBrk="1" hangingPunct="1">
              <a:defRPr/>
            </a:pPr>
            <a:r>
              <a:rPr lang="en-US" sz="1600" dirty="0" smtClean="0"/>
              <a:t>Customers in 167 countries</a:t>
            </a:r>
          </a:p>
          <a:p>
            <a:pPr marL="577850" lvl="2">
              <a:spcBef>
                <a:spcPts val="600"/>
              </a:spcBef>
              <a:spcAft>
                <a:spcPts val="600"/>
              </a:spcAft>
              <a:defRPr/>
            </a:pPr>
            <a:r>
              <a:rPr lang="en-US" sz="2000" dirty="0" smtClean="0"/>
              <a:t>Provide comprehensive content, software and expert analysis and forecasts</a:t>
            </a:r>
          </a:p>
          <a:p>
            <a:pPr marL="233363" lvl="1" indent="0">
              <a:spcBef>
                <a:spcPts val="600"/>
              </a:spcBef>
              <a:spcAft>
                <a:spcPts val="600"/>
              </a:spcAft>
              <a:buFont typeface="Times" pitchFamily="18" charset="0"/>
              <a:buNone/>
              <a:defRPr/>
            </a:pPr>
            <a:r>
              <a:rPr lang="en-US" sz="2200" i="1" dirty="0" smtClean="0"/>
              <a:t>Helping our customers drive critical processes and make high-impact decisions with speed and confidence</a:t>
            </a:r>
          </a:p>
        </p:txBody>
      </p:sp>
      <p:sp>
        <p:nvSpPr>
          <p:cNvPr id="18435" name="Slide Number Placeholder 3"/>
          <p:cNvSpPr>
            <a:spLocks noGrp="1"/>
          </p:cNvSpPr>
          <p:nvPr>
            <p:ph type="sldNum" sz="quarter" idx="10"/>
          </p:nvPr>
        </p:nvSpPr>
        <p:spPr>
          <a:xfrm>
            <a:off x="8108950" y="6408738"/>
            <a:ext cx="788988" cy="192087"/>
          </a:xfrm>
          <a:noFill/>
        </p:spPr>
        <p:txBody>
          <a:bodyPr/>
          <a:lstStyle/>
          <a:p>
            <a:fld id="{C2A218B9-DE2C-48E8-8AD6-46CEC299C9A5}" type="slidenum">
              <a:rPr lang="en-US" smtClean="0">
                <a:cs typeface="Arial" charset="0"/>
              </a:rPr>
              <a:pPr/>
              <a:t>2</a:t>
            </a:fld>
            <a:endParaRPr lang="en-US" smtClean="0">
              <a:cs typeface="Arial" charset="0"/>
            </a:endParaRPr>
          </a:p>
        </p:txBody>
      </p:sp>
      <p:pic>
        <p:nvPicPr>
          <p:cNvPr id="18436" name="Picture 25" descr="IHSCoGraphic_Master(cw1).png"/>
          <p:cNvPicPr>
            <a:picLocks noChangeAspect="1"/>
          </p:cNvPicPr>
          <p:nvPr/>
        </p:nvPicPr>
        <p:blipFill>
          <a:blip r:embed="rId3"/>
          <a:srcRect/>
          <a:stretch>
            <a:fillRect/>
          </a:stretch>
        </p:blipFill>
        <p:spPr bwMode="auto">
          <a:xfrm>
            <a:off x="284163" y="3860800"/>
            <a:ext cx="8572500" cy="3413125"/>
          </a:xfrm>
          <a:prstGeom prst="rect">
            <a:avLst/>
          </a:prstGeom>
          <a:noFill/>
          <a:ln w="9525">
            <a:noFill/>
            <a:miter lim="800000"/>
            <a:headEnd/>
            <a:tailEnd/>
          </a:ln>
        </p:spPr>
      </p:pic>
      <p:grpSp>
        <p:nvGrpSpPr>
          <p:cNvPr id="18437" name="Group 32"/>
          <p:cNvGrpSpPr>
            <a:grpSpLocks/>
          </p:cNvGrpSpPr>
          <p:nvPr/>
        </p:nvGrpSpPr>
        <p:grpSpPr bwMode="auto">
          <a:xfrm>
            <a:off x="1589088" y="4567238"/>
            <a:ext cx="7146925" cy="309562"/>
            <a:chOff x="808446" y="2834640"/>
            <a:chExt cx="8281940" cy="492230"/>
          </a:xfrm>
        </p:grpSpPr>
        <p:sp>
          <p:nvSpPr>
            <p:cNvPr id="34" name="TextBox 33"/>
            <p:cNvSpPr txBox="1"/>
            <p:nvPr/>
          </p:nvSpPr>
          <p:spPr>
            <a:xfrm>
              <a:off x="808446" y="2887649"/>
              <a:ext cx="960278" cy="431649"/>
            </a:xfrm>
            <a:prstGeom prst="rect">
              <a:avLst/>
            </a:prstGeom>
            <a:noFill/>
          </p:spPr>
          <p:txBody>
            <a:bodyPr wrap="none" anchor="b"/>
            <a:lstStyle/>
            <a:p>
              <a:pPr>
                <a:defRPr/>
              </a:pPr>
              <a:r>
                <a:rPr lang="en-US" sz="800" kern="1000" spc="50" dirty="0">
                  <a:cs typeface="+mn-cs"/>
                </a:rPr>
                <a:t>Energy &amp; </a:t>
              </a:r>
            </a:p>
            <a:p>
              <a:pPr>
                <a:defRPr/>
              </a:pPr>
              <a:r>
                <a:rPr lang="en-US" sz="800" kern="1000" spc="50" dirty="0">
                  <a:cs typeface="+mn-cs"/>
                </a:rPr>
                <a:t>Power</a:t>
              </a:r>
            </a:p>
          </p:txBody>
        </p:sp>
        <p:sp>
          <p:nvSpPr>
            <p:cNvPr id="35" name="TextBox 34"/>
            <p:cNvSpPr txBox="1"/>
            <p:nvPr/>
          </p:nvSpPr>
          <p:spPr>
            <a:xfrm>
              <a:off x="2230467" y="2834640"/>
              <a:ext cx="1092730" cy="479609"/>
            </a:xfrm>
            <a:prstGeom prst="rect">
              <a:avLst/>
            </a:prstGeom>
            <a:noFill/>
          </p:spPr>
          <p:txBody>
            <a:bodyPr wrap="none" anchor="b"/>
            <a:lstStyle/>
            <a:p>
              <a:pPr>
                <a:defRPr/>
              </a:pPr>
              <a:r>
                <a:rPr lang="en-US" sz="800" kern="1000" spc="50" dirty="0">
                  <a:cs typeface="+mn-cs"/>
                </a:rPr>
                <a:t>Design &amp;</a:t>
              </a:r>
            </a:p>
            <a:p>
              <a:pPr>
                <a:defRPr/>
              </a:pPr>
              <a:r>
                <a:rPr lang="en-US" sz="800" kern="1000" spc="50" dirty="0">
                  <a:cs typeface="+mn-cs"/>
                </a:rPr>
                <a:t>Supply Chain</a:t>
              </a:r>
            </a:p>
          </p:txBody>
        </p:sp>
        <p:sp>
          <p:nvSpPr>
            <p:cNvPr id="36" name="TextBox 35"/>
            <p:cNvSpPr txBox="1"/>
            <p:nvPr/>
          </p:nvSpPr>
          <p:spPr>
            <a:xfrm>
              <a:off x="5054274" y="2875028"/>
              <a:ext cx="1146079" cy="431648"/>
            </a:xfrm>
            <a:prstGeom prst="rect">
              <a:avLst/>
            </a:prstGeom>
            <a:noFill/>
          </p:spPr>
          <p:txBody>
            <a:bodyPr wrap="none" anchor="b"/>
            <a:lstStyle/>
            <a:p>
              <a:pPr>
                <a:defRPr/>
              </a:pPr>
              <a:r>
                <a:rPr lang="en-US" sz="800" kern="1000" spc="50" dirty="0">
                  <a:cs typeface="+mn-cs"/>
                </a:rPr>
                <a:t>EHS &amp;</a:t>
              </a:r>
            </a:p>
            <a:p>
              <a:pPr>
                <a:defRPr/>
              </a:pPr>
              <a:r>
                <a:rPr lang="en-US" sz="800" kern="1000" spc="50" dirty="0">
                  <a:cs typeface="+mn-cs"/>
                </a:rPr>
                <a:t>Sustainability</a:t>
              </a:r>
            </a:p>
          </p:txBody>
        </p:sp>
        <p:sp>
          <p:nvSpPr>
            <p:cNvPr id="37" name="TextBox 36"/>
            <p:cNvSpPr txBox="1"/>
            <p:nvPr/>
          </p:nvSpPr>
          <p:spPr>
            <a:xfrm>
              <a:off x="3641451" y="2875028"/>
              <a:ext cx="1081693" cy="424076"/>
            </a:xfrm>
            <a:prstGeom prst="rect">
              <a:avLst/>
            </a:prstGeom>
            <a:noFill/>
          </p:spPr>
          <p:txBody>
            <a:bodyPr wrap="none" anchor="b"/>
            <a:lstStyle/>
            <a:p>
              <a:pPr>
                <a:defRPr/>
              </a:pPr>
              <a:r>
                <a:rPr lang="en-US" sz="800" kern="1000" spc="50" dirty="0">
                  <a:cs typeface="+mn-cs"/>
                </a:rPr>
                <a:t>Defense, Risk &amp;</a:t>
              </a:r>
            </a:p>
            <a:p>
              <a:pPr>
                <a:defRPr/>
              </a:pPr>
              <a:r>
                <a:rPr lang="en-US" sz="800" kern="1000" spc="50" dirty="0">
                  <a:cs typeface="+mn-cs"/>
                </a:rPr>
                <a:t>Security</a:t>
              </a:r>
            </a:p>
          </p:txBody>
        </p:sp>
        <p:sp>
          <p:nvSpPr>
            <p:cNvPr id="38" name="TextBox 37"/>
            <p:cNvSpPr txBox="1"/>
            <p:nvPr/>
          </p:nvSpPr>
          <p:spPr>
            <a:xfrm>
              <a:off x="6457898" y="2915416"/>
              <a:ext cx="1479049" cy="388736"/>
            </a:xfrm>
            <a:prstGeom prst="rect">
              <a:avLst/>
            </a:prstGeom>
            <a:noFill/>
          </p:spPr>
          <p:txBody>
            <a:bodyPr wrap="none" anchor="b"/>
            <a:lstStyle/>
            <a:p>
              <a:pPr>
                <a:defRPr/>
              </a:pPr>
              <a:r>
                <a:rPr lang="en-US" sz="800" kern="1000" spc="50" dirty="0">
                  <a:cs typeface="+mn-cs"/>
                </a:rPr>
                <a:t>Country &amp; Industry</a:t>
              </a:r>
            </a:p>
            <a:p>
              <a:pPr>
                <a:defRPr/>
              </a:pPr>
              <a:r>
                <a:rPr lang="en-US" sz="800" kern="1000" spc="50" dirty="0">
                  <a:cs typeface="+mn-cs"/>
                </a:rPr>
                <a:t>Forecasts</a:t>
              </a:r>
            </a:p>
          </p:txBody>
        </p:sp>
        <p:sp>
          <p:nvSpPr>
            <p:cNvPr id="39" name="TextBox 38"/>
            <p:cNvSpPr txBox="1"/>
            <p:nvPr/>
          </p:nvSpPr>
          <p:spPr>
            <a:xfrm>
              <a:off x="7918552" y="2915416"/>
              <a:ext cx="1171834" cy="411454"/>
            </a:xfrm>
            <a:prstGeom prst="rect">
              <a:avLst/>
            </a:prstGeom>
            <a:noFill/>
          </p:spPr>
          <p:txBody>
            <a:bodyPr wrap="none" anchor="b"/>
            <a:lstStyle/>
            <a:p>
              <a:pPr>
                <a:defRPr/>
              </a:pPr>
              <a:r>
                <a:rPr lang="en-US" sz="800" kern="1000" spc="50" dirty="0">
                  <a:cs typeface="+mn-cs"/>
                </a:rPr>
                <a:t>Commodities,</a:t>
              </a:r>
            </a:p>
            <a:p>
              <a:pPr>
                <a:defRPr/>
              </a:pPr>
              <a:r>
                <a:rPr lang="en-US" sz="800" kern="1000" spc="50" dirty="0">
                  <a:cs typeface="+mn-cs"/>
                </a:rPr>
                <a:t>Pricing &amp; Cost</a:t>
              </a:r>
            </a:p>
          </p:txBody>
        </p:sp>
      </p:grpSp>
      <p:pic>
        <p:nvPicPr>
          <p:cNvPr id="18438" name="Picture 31" descr="SolidArrow.eps"/>
          <p:cNvPicPr>
            <a:picLocks noChangeAspect="1"/>
          </p:cNvPicPr>
          <p:nvPr/>
        </p:nvPicPr>
        <p:blipFill>
          <a:blip r:embed="rId4"/>
          <a:srcRect/>
          <a:stretch>
            <a:fillRect/>
          </a:stretch>
        </p:blipFill>
        <p:spPr bwMode="auto">
          <a:xfrm>
            <a:off x="7015163" y="4800600"/>
            <a:ext cx="685800" cy="1585913"/>
          </a:xfrm>
          <a:prstGeom prst="rect">
            <a:avLst/>
          </a:prstGeom>
          <a:noFill/>
          <a:ln w="9525">
            <a:noFill/>
            <a:miter lim="800000"/>
            <a:headEnd/>
            <a:tailEnd/>
          </a:ln>
        </p:spPr>
      </p:pic>
      <p:pic>
        <p:nvPicPr>
          <p:cNvPr id="18439" name="Picture 26" descr="SolidArrow.eps"/>
          <p:cNvPicPr>
            <a:picLocks noChangeAspect="1"/>
          </p:cNvPicPr>
          <p:nvPr/>
        </p:nvPicPr>
        <p:blipFill>
          <a:blip r:embed="rId4"/>
          <a:srcRect/>
          <a:stretch>
            <a:fillRect/>
          </a:stretch>
        </p:blipFill>
        <p:spPr bwMode="auto">
          <a:xfrm>
            <a:off x="952500" y="4787900"/>
            <a:ext cx="685800" cy="1585913"/>
          </a:xfrm>
          <a:prstGeom prst="rect">
            <a:avLst/>
          </a:prstGeom>
          <a:noFill/>
          <a:ln w="9525">
            <a:noFill/>
            <a:miter lim="800000"/>
            <a:headEnd/>
            <a:tailEnd/>
          </a:ln>
        </p:spPr>
      </p:pic>
      <p:pic>
        <p:nvPicPr>
          <p:cNvPr id="18440" name="Picture 27" descr="SolidArrow.eps"/>
          <p:cNvPicPr>
            <a:picLocks noChangeAspect="1"/>
          </p:cNvPicPr>
          <p:nvPr/>
        </p:nvPicPr>
        <p:blipFill>
          <a:blip r:embed="rId4"/>
          <a:srcRect/>
          <a:stretch>
            <a:fillRect/>
          </a:stretch>
        </p:blipFill>
        <p:spPr bwMode="auto">
          <a:xfrm>
            <a:off x="2168525" y="4787900"/>
            <a:ext cx="684213" cy="1585913"/>
          </a:xfrm>
          <a:prstGeom prst="rect">
            <a:avLst/>
          </a:prstGeom>
          <a:noFill/>
          <a:ln w="9525">
            <a:noFill/>
            <a:miter lim="800000"/>
            <a:headEnd/>
            <a:tailEnd/>
          </a:ln>
        </p:spPr>
      </p:pic>
      <p:pic>
        <p:nvPicPr>
          <p:cNvPr id="18441" name="Picture 28" descr="SolidArrow.eps"/>
          <p:cNvPicPr>
            <a:picLocks noChangeAspect="1"/>
          </p:cNvPicPr>
          <p:nvPr/>
        </p:nvPicPr>
        <p:blipFill>
          <a:blip r:embed="rId4"/>
          <a:srcRect/>
          <a:stretch>
            <a:fillRect/>
          </a:stretch>
        </p:blipFill>
        <p:spPr bwMode="auto">
          <a:xfrm>
            <a:off x="3382963" y="4800600"/>
            <a:ext cx="685800" cy="1585913"/>
          </a:xfrm>
          <a:prstGeom prst="rect">
            <a:avLst/>
          </a:prstGeom>
          <a:noFill/>
          <a:ln w="9525">
            <a:noFill/>
            <a:miter lim="800000"/>
            <a:headEnd/>
            <a:tailEnd/>
          </a:ln>
        </p:spPr>
      </p:pic>
      <p:pic>
        <p:nvPicPr>
          <p:cNvPr id="18442" name="Picture 29" descr="SolidArrow.eps"/>
          <p:cNvPicPr>
            <a:picLocks noChangeAspect="1"/>
          </p:cNvPicPr>
          <p:nvPr/>
        </p:nvPicPr>
        <p:blipFill>
          <a:blip r:embed="rId4"/>
          <a:srcRect/>
          <a:stretch>
            <a:fillRect/>
          </a:stretch>
        </p:blipFill>
        <p:spPr bwMode="auto">
          <a:xfrm>
            <a:off x="4646613" y="4768850"/>
            <a:ext cx="684212" cy="1585913"/>
          </a:xfrm>
          <a:prstGeom prst="rect">
            <a:avLst/>
          </a:prstGeom>
          <a:noFill/>
          <a:ln w="9525">
            <a:noFill/>
            <a:miter lim="800000"/>
            <a:headEnd/>
            <a:tailEnd/>
          </a:ln>
        </p:spPr>
      </p:pic>
      <p:pic>
        <p:nvPicPr>
          <p:cNvPr id="18443" name="Picture 30" descr="SolidArrow.eps"/>
          <p:cNvPicPr>
            <a:picLocks noChangeAspect="1"/>
          </p:cNvPicPr>
          <p:nvPr/>
        </p:nvPicPr>
        <p:blipFill>
          <a:blip r:embed="rId4"/>
          <a:srcRect/>
          <a:stretch>
            <a:fillRect/>
          </a:stretch>
        </p:blipFill>
        <p:spPr bwMode="auto">
          <a:xfrm>
            <a:off x="5813425" y="4787900"/>
            <a:ext cx="684213" cy="1585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Breaking Down Tourism Expenditures – $4.22 Billion</a:t>
            </a:r>
          </a:p>
        </p:txBody>
      </p:sp>
      <p:sp>
        <p:nvSpPr>
          <p:cNvPr id="920579" name="Rectangle 3"/>
          <p:cNvSpPr>
            <a:spLocks noChangeArrowheads="1"/>
          </p:cNvSpPr>
          <p:nvPr/>
        </p:nvSpPr>
        <p:spPr bwMode="auto">
          <a:xfrm>
            <a:off x="238125" y="1503363"/>
            <a:ext cx="8648700" cy="1409700"/>
          </a:xfrm>
          <a:prstGeom prst="rect">
            <a:avLst/>
          </a:prstGeom>
          <a:noFill/>
          <a:ln w="9525">
            <a:noFill/>
            <a:miter lim="800000"/>
            <a:headEnd/>
            <a:tailEnd/>
          </a:ln>
          <a:effectLst/>
        </p:spPr>
        <p:txBody>
          <a:bodyPr anchor="ctr"/>
          <a:lstStyle/>
          <a:p>
            <a:pPr algn="ctr">
              <a:lnSpc>
                <a:spcPct val="110000"/>
              </a:lnSpc>
              <a:buClr>
                <a:srgbClr val="A50021"/>
              </a:buClr>
              <a:defRPr/>
            </a:pPr>
            <a:r>
              <a:rPr lang="en-US" altLang="en-US" sz="2000" dirty="0">
                <a:solidFill>
                  <a:schemeClr val="hlink"/>
                </a:solidFill>
                <a:latin typeface="+mn-lt"/>
                <a:cs typeface="+mn-cs"/>
              </a:rPr>
              <a:t>Growth in expenditures was seen in all categories, but investment activity and resident outbound travel outpaced visitor spending within the state.</a:t>
            </a:r>
            <a:endParaRPr lang="en-US" altLang="en-US" sz="2000" dirty="0">
              <a:solidFill>
                <a:schemeClr val="hlink"/>
              </a:solidFill>
              <a:latin typeface="+mn-lt"/>
              <a:cs typeface="+mn-cs"/>
            </a:endParaRPr>
          </a:p>
        </p:txBody>
      </p:sp>
      <p:graphicFrame>
        <p:nvGraphicFramePr>
          <p:cNvPr id="920626" name="Group 50"/>
          <p:cNvGraphicFramePr>
            <a:graphicFrameLocks noGrp="1"/>
          </p:cNvGraphicFramePr>
          <p:nvPr/>
        </p:nvGraphicFramePr>
        <p:xfrm>
          <a:off x="225425" y="3217863"/>
          <a:ext cx="4397375" cy="2178050"/>
        </p:xfrm>
        <a:graphic>
          <a:graphicData uri="http://schemas.openxmlformats.org/drawingml/2006/table">
            <a:tbl>
              <a:tblPr/>
              <a:tblGrid>
                <a:gridCol w="1400175"/>
                <a:gridCol w="1084263"/>
                <a:gridCol w="831850"/>
                <a:gridCol w="1081087"/>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Million</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Share</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’12 – ’13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Investment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160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3,822</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90.6%</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6.2%</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239</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5.7%</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0.3%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4,221</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100%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5.9%</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47138" name="Text Box 37"/>
          <p:cNvSpPr txBox="1">
            <a:spLocks noChangeArrowheads="1"/>
          </p:cNvSpPr>
          <p:nvPr/>
        </p:nvSpPr>
        <p:spPr bwMode="auto">
          <a:xfrm>
            <a:off x="209550" y="5459413"/>
            <a:ext cx="873125" cy="246062"/>
          </a:xfrm>
          <a:prstGeom prst="rect">
            <a:avLst/>
          </a:prstGeom>
          <a:noFill/>
          <a:ln w="9525" algn="ctr">
            <a:noFill/>
            <a:miter lim="800000"/>
            <a:headEnd/>
            <a:tailEnd/>
          </a:ln>
        </p:spPr>
        <p:txBody>
          <a:bodyPr wrap="none">
            <a:spAutoFit/>
          </a:bodyPr>
          <a:lstStyle/>
          <a:p>
            <a:r>
              <a:rPr lang="en-US" i="1"/>
              <a:t>Source: IHS</a:t>
            </a:r>
          </a:p>
        </p:txBody>
      </p:sp>
      <p:pic>
        <p:nvPicPr>
          <p:cNvPr id="47139" name="Picture 2"/>
          <p:cNvPicPr>
            <a:picLocks noChangeAspect="1" noChangeArrowheads="1"/>
          </p:cNvPicPr>
          <p:nvPr/>
        </p:nvPicPr>
        <p:blipFill>
          <a:blip r:embed="rId2"/>
          <a:srcRect/>
          <a:stretch>
            <a:fillRect/>
          </a:stretch>
        </p:blipFill>
        <p:spPr bwMode="auto">
          <a:xfrm>
            <a:off x="4497388" y="2498725"/>
            <a:ext cx="42211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Category Distribution of Expenditures</a:t>
            </a:r>
          </a:p>
        </p:txBody>
      </p:sp>
      <p:sp>
        <p:nvSpPr>
          <p:cNvPr id="641027"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In 2013, visitor spending increased across all categories. Entertainment spending growth led the way with an 8.7% improvement over 2012. </a:t>
            </a:r>
            <a:endParaRPr lang="en-US" altLang="en-US" sz="2000" dirty="0">
              <a:solidFill>
                <a:schemeClr val="hlink"/>
              </a:solidFill>
              <a:latin typeface="+mn-lt"/>
              <a:cs typeface="+mn-cs"/>
            </a:endParaRPr>
          </a:p>
        </p:txBody>
      </p:sp>
      <p:graphicFrame>
        <p:nvGraphicFramePr>
          <p:cNvPr id="641117" name="Group 93"/>
          <p:cNvGraphicFramePr>
            <a:graphicFrameLocks noGrp="1"/>
          </p:cNvGraphicFramePr>
          <p:nvPr/>
        </p:nvGraphicFramePr>
        <p:xfrm>
          <a:off x="168275" y="2552700"/>
          <a:ext cx="5422900" cy="2787650"/>
        </p:xfrm>
        <a:graphic>
          <a:graphicData uri="http://schemas.openxmlformats.org/drawingml/2006/table">
            <a:tbl>
              <a:tblPr/>
              <a:tblGrid>
                <a:gridCol w="1797050"/>
                <a:gridCol w="1155700"/>
                <a:gridCol w="1155700"/>
                <a:gridCol w="1314450"/>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&lt;50Mile</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‘12 – ‘13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Entertainment**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1,457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949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8.7%</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Accommodation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7.2%</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Transportation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864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1.3%</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Food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1,706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817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7.5%</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Shopping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1,020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615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4.1%</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cap="none" normalizeH="0" baseline="0" dirty="0" smtClean="0">
                          <a:ln>
                            <a:noFill/>
                          </a:ln>
                          <a:solidFill>
                            <a:srgbClr val="FFFFFF"/>
                          </a:solidFill>
                          <a:effectLst/>
                          <a:latin typeface="Arial" charset="0"/>
                        </a:rPr>
                        <a:t>Total *</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5,884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4,056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8172" name="Rectangle 39"/>
          <p:cNvSpPr>
            <a:spLocks noChangeArrowheads="1"/>
          </p:cNvSpPr>
          <p:nvPr/>
        </p:nvSpPr>
        <p:spPr bwMode="auto">
          <a:xfrm>
            <a:off x="173038" y="5541963"/>
            <a:ext cx="4103687" cy="238125"/>
          </a:xfrm>
          <a:prstGeom prst="rect">
            <a:avLst/>
          </a:prstGeom>
          <a:noFill/>
          <a:ln w="9525">
            <a:noFill/>
            <a:miter lim="800000"/>
            <a:headEnd/>
            <a:tailEnd/>
          </a:ln>
        </p:spPr>
        <p:txBody>
          <a:bodyPr anchor="ctr"/>
          <a:lstStyle/>
          <a:p>
            <a:pPr>
              <a:buClr>
                <a:srgbClr val="A50021"/>
              </a:buClr>
            </a:pPr>
            <a:r>
              <a:rPr lang="en-US" altLang="en-US" sz="1100" b="1"/>
              <a:t>* Direct and Indirect Tourism Expenditures (w/o construction &amp; investment)</a:t>
            </a:r>
          </a:p>
        </p:txBody>
      </p:sp>
      <p:sp>
        <p:nvSpPr>
          <p:cNvPr id="48173" name="Text Box 40"/>
          <p:cNvSpPr txBox="1">
            <a:spLocks noChangeArrowheads="1"/>
          </p:cNvSpPr>
          <p:nvPr/>
        </p:nvSpPr>
        <p:spPr bwMode="auto">
          <a:xfrm>
            <a:off x="204788" y="5880100"/>
            <a:ext cx="3819525" cy="396875"/>
          </a:xfrm>
          <a:prstGeom prst="rect">
            <a:avLst/>
          </a:prstGeom>
          <a:noFill/>
          <a:ln w="9525" algn="ctr">
            <a:noFill/>
            <a:miter lim="800000"/>
            <a:headEnd/>
            <a:tailEnd/>
          </a:ln>
        </p:spPr>
        <p:txBody>
          <a:bodyPr wrap="none">
            <a:spAutoFit/>
          </a:bodyPr>
          <a:lstStyle/>
          <a:p>
            <a:r>
              <a:rPr lang="en-US" i="1"/>
              <a:t>Source:  IHS</a:t>
            </a:r>
          </a:p>
          <a:p>
            <a:r>
              <a:rPr lang="en-US" i="1"/>
              <a:t>** Entertainment category includes all marina and boating activity</a:t>
            </a:r>
          </a:p>
        </p:txBody>
      </p:sp>
      <p:pic>
        <p:nvPicPr>
          <p:cNvPr id="48174" name="Picture 2"/>
          <p:cNvPicPr>
            <a:picLocks noChangeAspect="1" noChangeArrowheads="1"/>
          </p:cNvPicPr>
          <p:nvPr/>
        </p:nvPicPr>
        <p:blipFill>
          <a:blip r:embed="rId3"/>
          <a:srcRect r="4955"/>
          <a:stretch>
            <a:fillRect/>
          </a:stretch>
        </p:blipFill>
        <p:spPr bwMode="auto">
          <a:xfrm>
            <a:off x="5151438" y="2220913"/>
            <a:ext cx="3854450"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t>Entertainment Spending Detail - TSA + Under 50Mile </a:t>
            </a:r>
          </a:p>
        </p:txBody>
      </p:sp>
      <p:sp>
        <p:nvSpPr>
          <p:cNvPr id="921603" name="Rectangle 3"/>
          <p:cNvSpPr>
            <a:spLocks noChangeArrowheads="1"/>
          </p:cNvSpPr>
          <p:nvPr/>
        </p:nvSpPr>
        <p:spPr bwMode="auto">
          <a:xfrm>
            <a:off x="0" y="1173163"/>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The Entertainment category includes a wide array of industries, from gaming to recreation sports to movies</a:t>
            </a:r>
            <a:r>
              <a:rPr lang="en-US" altLang="en-US" sz="2000" dirty="0">
                <a:solidFill>
                  <a:schemeClr val="hlink"/>
                </a:solidFill>
                <a:latin typeface="+mn-lt"/>
                <a:cs typeface="+mn-cs"/>
              </a:rPr>
              <a:t>. Total Entertainment spending grew 6.3% in 2013.</a:t>
            </a:r>
            <a:endParaRPr lang="en-US" altLang="en-US" sz="2000" dirty="0">
              <a:solidFill>
                <a:schemeClr val="hlink"/>
              </a:solidFill>
              <a:latin typeface="+mn-lt"/>
              <a:cs typeface="+mn-cs"/>
            </a:endParaRPr>
          </a:p>
        </p:txBody>
      </p:sp>
      <p:graphicFrame>
        <p:nvGraphicFramePr>
          <p:cNvPr id="921659" name="Group 59"/>
          <p:cNvGraphicFramePr>
            <a:graphicFrameLocks noGrp="1"/>
          </p:cNvGraphicFramePr>
          <p:nvPr/>
        </p:nvGraphicFramePr>
        <p:xfrm>
          <a:off x="873125" y="2401888"/>
          <a:ext cx="7265988" cy="3467100"/>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2013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2012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4,690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3,950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545,658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527,300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10,735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9,923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134,146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144,172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68,844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63,067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499,915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449,581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83,818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72,660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109,611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100,890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1,457,416 </a:t>
                      </a:r>
                    </a:p>
                  </a:txBody>
                  <a:tcPr marL="0" marR="1828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1,371,543</a:t>
                      </a:r>
                    </a:p>
                  </a:txBody>
                  <a:tcPr marL="0" marR="18288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0224" name="Text Box 51"/>
          <p:cNvSpPr txBox="1">
            <a:spLocks noChangeArrowheads="1"/>
          </p:cNvSpPr>
          <p:nvPr/>
        </p:nvSpPr>
        <p:spPr bwMode="auto">
          <a:xfrm>
            <a:off x="180975" y="5972175"/>
            <a:ext cx="5329238" cy="396875"/>
          </a:xfrm>
          <a:prstGeom prst="rect">
            <a:avLst/>
          </a:prstGeom>
          <a:noFill/>
          <a:ln w="9525" algn="ctr">
            <a:noFill/>
            <a:miter lim="800000"/>
            <a:headEnd/>
            <a:tailEnd/>
          </a:ln>
        </p:spPr>
        <p:txBody>
          <a:bodyPr wrap="none">
            <a:spAutoFit/>
          </a:bodyPr>
          <a:lstStyle/>
          <a:p>
            <a:r>
              <a:rPr lang="en-US" i="1"/>
              <a:t>Source:  IHS Global Insight</a:t>
            </a:r>
          </a:p>
          <a:p>
            <a:r>
              <a:rPr lang="en-US" i="1"/>
              <a:t>** NAICS 7139 – Other Amusement &amp; Rec. Services – includes both golf and marina activity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hotel"/>
          <p:cNvPicPr>
            <a:picLocks noChangeAspect="1" noChangeArrowheads="1"/>
          </p:cNvPicPr>
          <p:nvPr/>
        </p:nvPicPr>
        <p:blipFill>
          <a:blip r:embed="rId2"/>
          <a:srcRect l="154" r="911"/>
          <a:stretch>
            <a:fillRect/>
          </a:stretch>
        </p:blipFill>
        <p:spPr bwMode="auto">
          <a:xfrm>
            <a:off x="0" y="1327150"/>
            <a:ext cx="9144000" cy="5302250"/>
          </a:xfrm>
          <a:prstGeom prst="rect">
            <a:avLst/>
          </a:prstGeom>
          <a:noFill/>
          <a:ln w="9525">
            <a:noFill/>
            <a:miter lim="800000"/>
            <a:headEnd/>
            <a:tailEnd/>
          </a:ln>
        </p:spPr>
      </p:pic>
      <p:sp>
        <p:nvSpPr>
          <p:cNvPr id="51202" name="Rectangle 3"/>
          <p:cNvSpPr>
            <a:spLocks noGrp="1" noChangeArrowheads="1"/>
          </p:cNvSpPr>
          <p:nvPr>
            <p:ph type="title"/>
          </p:nvPr>
        </p:nvSpPr>
        <p:spPr/>
        <p:txBody>
          <a:bodyPr/>
          <a:lstStyle/>
          <a:p>
            <a:r>
              <a:rPr lang="en-US" smtClean="0"/>
              <a:t>Core Tourism</a:t>
            </a:r>
          </a:p>
        </p:txBody>
      </p:sp>
      <p:sp>
        <p:nvSpPr>
          <p:cNvPr id="922628" name="Rectangle 4"/>
          <p:cNvSpPr>
            <a:spLocks noGrp="1" noChangeArrowheads="1"/>
          </p:cNvSpPr>
          <p:nvPr>
            <p:ph type="body" idx="1"/>
          </p:nvPr>
        </p:nvSpPr>
        <p:spPr>
          <a:xfrm>
            <a:off x="3009900" y="1797050"/>
            <a:ext cx="5676900" cy="4351338"/>
          </a:xfrm>
        </p:spPr>
        <p:txBody>
          <a:bodyPr/>
          <a:lstStyle/>
          <a:p>
            <a:pPr>
              <a:defRPr/>
            </a:pPr>
            <a:r>
              <a:rPr lang="en-US" altLang="en-US" sz="1700" dirty="0"/>
              <a:t>Answers the question </a:t>
            </a:r>
            <a:r>
              <a:rPr lang="en-US" altLang="en-US" sz="1700" dirty="0">
                <a:solidFill>
                  <a:schemeClr val="accent6"/>
                </a:solidFill>
              </a:rPr>
              <a:t>“How does tourism compare with other industries?”</a:t>
            </a:r>
          </a:p>
          <a:p>
            <a:pPr>
              <a:buFontTx/>
              <a:buNone/>
              <a:defRPr/>
            </a:pPr>
            <a:r>
              <a:rPr lang="en-US" altLang="en-US" sz="1700" dirty="0"/>
              <a:t> </a:t>
            </a:r>
          </a:p>
          <a:p>
            <a:pPr>
              <a:defRPr/>
            </a:pPr>
            <a:r>
              <a:rPr lang="en-US" altLang="en-US" sz="1700" dirty="0"/>
              <a:t>Core Tourism measures the size of the industry directly providing goods &amp; services to the visitor.</a:t>
            </a:r>
          </a:p>
          <a:p>
            <a:pPr>
              <a:defRPr/>
            </a:pPr>
            <a:endParaRPr lang="en-US" altLang="en-US" sz="1700" dirty="0"/>
          </a:p>
          <a:p>
            <a:pPr>
              <a:defRPr/>
            </a:pPr>
            <a:r>
              <a:rPr lang="en-US" altLang="en-US" sz="1700" dirty="0"/>
              <a:t>Indirect effects are excluded – these are part of other supplier industries such as wholesalers. The impact of capital investment is also excluded. </a:t>
            </a:r>
          </a:p>
          <a:p>
            <a:pPr>
              <a:defRPr/>
            </a:pPr>
            <a:endParaRPr lang="en-US" altLang="en-US" sz="1700" dirty="0"/>
          </a:p>
          <a:p>
            <a:pPr>
              <a:defRPr/>
            </a:pPr>
            <a:r>
              <a:rPr lang="en-US" altLang="en-US" sz="1700" dirty="0">
                <a:solidFill>
                  <a:srgbClr val="003399"/>
                </a:solidFill>
              </a:rPr>
              <a:t>Core Tourism generated </a:t>
            </a:r>
            <a:r>
              <a:rPr lang="en-US" altLang="en-US" sz="1700" dirty="0" smtClean="0">
                <a:solidFill>
                  <a:srgbClr val="003399"/>
                </a:solidFill>
              </a:rPr>
              <a:t>$2.38 </a:t>
            </a:r>
            <a:r>
              <a:rPr lang="en-US" altLang="en-US" sz="1700" dirty="0">
                <a:solidFill>
                  <a:srgbClr val="003399"/>
                </a:solidFill>
              </a:rPr>
              <a:t>billion in economic value in </a:t>
            </a:r>
            <a:r>
              <a:rPr lang="en-US" altLang="en-US" sz="1700" dirty="0" smtClean="0">
                <a:solidFill>
                  <a:srgbClr val="003399"/>
                </a:solidFill>
              </a:rPr>
              <a:t>2012. This </a:t>
            </a:r>
            <a:r>
              <a:rPr lang="en-US" altLang="en-US" sz="1700" dirty="0">
                <a:solidFill>
                  <a:srgbClr val="003399"/>
                </a:solidFill>
              </a:rPr>
              <a:t>ranks core tourism as the </a:t>
            </a:r>
            <a:r>
              <a:rPr lang="en-US" altLang="en-US" sz="1700" dirty="0" smtClean="0">
                <a:solidFill>
                  <a:srgbClr val="003399"/>
                </a:solidFill>
              </a:rPr>
              <a:t>9th </a:t>
            </a:r>
            <a:r>
              <a:rPr lang="en-US" altLang="en-US" sz="1700" dirty="0">
                <a:solidFill>
                  <a:srgbClr val="003399"/>
                </a:solidFill>
              </a:rPr>
              <a:t>largest private industry in RI in terms of Gross State Product.</a:t>
            </a:r>
          </a:p>
          <a:p>
            <a:pPr>
              <a:defRPr/>
            </a:pPr>
            <a:endParaRPr lang="en-US" sz="1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t>Core Tourism – Gross State Product</a:t>
            </a:r>
          </a:p>
        </p:txBody>
      </p:sp>
      <p:sp>
        <p:nvSpPr>
          <p:cNvPr id="52226" name="Rectangle 3"/>
          <p:cNvSpPr>
            <a:spLocks noGrp="1" noChangeArrowheads="1"/>
          </p:cNvSpPr>
          <p:nvPr>
            <p:ph type="body" idx="1"/>
          </p:nvPr>
        </p:nvSpPr>
        <p:spPr>
          <a:xfrm>
            <a:off x="0" y="1290638"/>
            <a:ext cx="9142413" cy="838200"/>
          </a:xfrm>
        </p:spPr>
        <p:txBody>
          <a:bodyPr anchor="ctr"/>
          <a:lstStyle/>
          <a:p>
            <a:pPr marL="0" indent="0" algn="ctr">
              <a:lnSpc>
                <a:spcPct val="90000"/>
              </a:lnSpc>
              <a:buFontTx/>
              <a:buNone/>
            </a:pPr>
            <a:r>
              <a:rPr lang="en-US" altLang="en-US" sz="2000" smtClean="0"/>
              <a:t>Core Tourism contributed $2.38 billion in economic value in 2013. </a:t>
            </a:r>
          </a:p>
          <a:p>
            <a:pPr marL="0" indent="0" algn="ctr">
              <a:lnSpc>
                <a:spcPct val="90000"/>
              </a:lnSpc>
              <a:buFontTx/>
              <a:buNone/>
            </a:pPr>
            <a:r>
              <a:rPr lang="en-US" altLang="en-US" sz="2000" smtClean="0"/>
              <a:t>Tourism ranked as the 9</a:t>
            </a:r>
            <a:r>
              <a:rPr lang="en-US" altLang="en-US" sz="2000" baseline="30000" smtClean="0"/>
              <a:t>th</a:t>
            </a:r>
            <a:r>
              <a:rPr lang="en-US" altLang="en-US" sz="2000" smtClean="0"/>
              <a:t> largest private industry in Rhode Island.  </a:t>
            </a:r>
          </a:p>
        </p:txBody>
      </p:sp>
      <p:graphicFrame>
        <p:nvGraphicFramePr>
          <p:cNvPr id="923807" name="Group 159"/>
          <p:cNvGraphicFramePr>
            <a:graphicFrameLocks noGrp="1"/>
          </p:cNvGraphicFramePr>
          <p:nvPr/>
        </p:nvGraphicFramePr>
        <p:xfrm>
          <a:off x="298450" y="2085975"/>
          <a:ext cx="6980238" cy="4048125"/>
        </p:xfrm>
        <a:graphic>
          <a:graphicData uri="http://schemas.openxmlformats.org/drawingml/2006/table">
            <a:tbl>
              <a:tblPr/>
              <a:tblGrid>
                <a:gridCol w="663575"/>
                <a:gridCol w="3575050"/>
                <a:gridCol w="1063625"/>
                <a:gridCol w="877888"/>
                <a:gridCol w="800100"/>
              </a:tblGrid>
              <a:tr h="2270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Industry</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Millions $ </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 Growth</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 State</a:t>
                      </a:r>
                    </a:p>
                  </a:txBody>
                  <a:tcPr marT="9144" marB="9144" anchor="ctr" horzOverflow="overflow">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r>
              <a:tr h="182563">
                <a:tc>
                  <a:txBody>
                    <a:bodyPr/>
                    <a:lstStyle/>
                    <a:p>
                      <a:pPr algn="ctr" fontAlgn="b"/>
                      <a:r>
                        <a:rPr lang="en-US" sz="1200" b="1" i="0" u="none" strike="noStrike" dirty="0">
                          <a:solidFill>
                            <a:srgbClr val="000000"/>
                          </a:solidFill>
                          <a:latin typeface="Arial"/>
                        </a:rPr>
                        <a:t>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Real Estate and Rental and Leasing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8,231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algn="ctr" fontAlgn="b"/>
                      <a:r>
                        <a:rPr lang="en-US" sz="1200" b="1" i="0" u="none" strike="noStrike" dirty="0">
                          <a:solidFill>
                            <a:srgbClr val="000000"/>
                          </a:solidFill>
                          <a:latin typeface="Arial"/>
                        </a:rPr>
                        <a:t>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Finance and Insurance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5,482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26.8%</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4,594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2,872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2,841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6</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2,805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11.3%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7</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1138">
                <a:tc>
                  <a:txBody>
                    <a:bodyPr/>
                    <a:lstStyle/>
                    <a:p>
                      <a:pPr algn="ctr" fontAlgn="b"/>
                      <a:r>
                        <a:rPr lang="en-US" sz="1200" b="1" i="0" u="none" strike="noStrike" dirty="0">
                          <a:solidFill>
                            <a:srgbClr val="000000"/>
                          </a:solidFill>
                          <a:latin typeface="Arial"/>
                        </a:rPr>
                        <a:t>8</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2,546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9</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2,251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10</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Accommodation and Food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1,881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88913">
                <a:tc>
                  <a:txBody>
                    <a:bodyPr/>
                    <a:lstStyle/>
                    <a:p>
                      <a:pPr algn="ctr" fontAlgn="b"/>
                      <a:r>
                        <a:rPr lang="en-US" sz="1200" b="1" i="0" u="none" strike="noStrike" dirty="0">
                          <a:solidFill>
                            <a:srgbClr val="000000"/>
                          </a:solidFill>
                          <a:latin typeface="Arial"/>
                        </a:rPr>
                        <a:t>11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1,712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Non-Durables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Educational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1,523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 Support and Waste Management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Utilities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563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98438">
                <a:tc>
                  <a:txBody>
                    <a:bodyPr/>
                    <a:lstStyle/>
                    <a:p>
                      <a:pPr algn="ctr" fontAlgn="b"/>
                      <a:r>
                        <a:rPr lang="en-US" sz="1200" b="1" i="0" u="none" strike="noStrike" dirty="0">
                          <a:solidFill>
                            <a:srgbClr val="000000"/>
                          </a:solidFill>
                          <a:latin typeface="Arial"/>
                        </a:rPr>
                        <a:t> </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Industries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3,924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l" fontAlgn="b"/>
                      <a:r>
                        <a:rPr lang="en-US" sz="1200" b="1" i="0" u="none" strike="noStrike">
                          <a:solidFill>
                            <a:srgbClr val="FFFFFF"/>
                          </a:solidFill>
                          <a:latin typeface="Arial"/>
                        </a:rPr>
                        <a:t>Total Private </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46,873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Government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6,311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0.6%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809" name="Group 161"/>
          <p:cNvGraphicFramePr>
            <a:graphicFrameLocks noGrp="1"/>
          </p:cNvGraphicFramePr>
          <p:nvPr/>
        </p:nvGraphicFramePr>
        <p:xfrm>
          <a:off x="296863" y="6145213"/>
          <a:ext cx="6980237" cy="261937"/>
        </p:xfrm>
        <a:graphic>
          <a:graphicData uri="http://schemas.openxmlformats.org/drawingml/2006/table">
            <a:tbl>
              <a:tblPr/>
              <a:tblGrid>
                <a:gridCol w="663575"/>
                <a:gridCol w="3575050"/>
                <a:gridCol w="1063625"/>
                <a:gridCol w="877887"/>
                <a:gridCol w="800100"/>
              </a:tblGrid>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2,385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5.1%</a:t>
                      </a:r>
                    </a:p>
                  </a:txBody>
                  <a:tcPr marT="9144" marB="9144" anchor="ctr" horzOverflow="overflow">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2366" name="Text Box 145"/>
          <p:cNvSpPr txBox="1">
            <a:spLocks noChangeArrowheads="1"/>
          </p:cNvSpPr>
          <p:nvPr/>
        </p:nvSpPr>
        <p:spPr bwMode="auto">
          <a:xfrm>
            <a:off x="192088" y="6430963"/>
            <a:ext cx="2849562" cy="246062"/>
          </a:xfrm>
          <a:prstGeom prst="rect">
            <a:avLst/>
          </a:prstGeom>
          <a:noFill/>
          <a:ln w="9525" algn="ctr">
            <a:noFill/>
            <a:miter lim="800000"/>
            <a:headEnd/>
            <a:tailEnd/>
          </a:ln>
        </p:spPr>
        <p:txBody>
          <a:bodyPr wrap="none">
            <a:spAutoFit/>
          </a:bodyPr>
          <a:lstStyle/>
          <a:p>
            <a:r>
              <a:rPr lang="en-US" i="1"/>
              <a:t>Source:  Bureau of Economic Analysis and IHS</a:t>
            </a:r>
          </a:p>
        </p:txBody>
      </p:sp>
      <p:sp>
        <p:nvSpPr>
          <p:cNvPr id="9" name="Curved Up Arrow 8"/>
          <p:cNvSpPr/>
          <p:nvPr/>
        </p:nvSpPr>
        <p:spPr bwMode="auto">
          <a:xfrm rot="16200000">
            <a:off x="6484144" y="4760119"/>
            <a:ext cx="2414588" cy="800100"/>
          </a:xfrm>
          <a:prstGeom prst="curvedUpArrow">
            <a:avLst/>
          </a:prstGeom>
          <a:solidFill>
            <a:srgbClr val="B6D6F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dirty="0">
              <a:cs typeface="+mn-cs"/>
            </a:endParaRPr>
          </a:p>
        </p:txBody>
      </p:sp>
      <p:sp>
        <p:nvSpPr>
          <p:cNvPr id="923792" name="AutoShape 144"/>
          <p:cNvSpPr>
            <a:spLocks noChangeArrowheads="1"/>
          </p:cNvSpPr>
          <p:nvPr/>
        </p:nvSpPr>
        <p:spPr bwMode="auto">
          <a:xfrm>
            <a:off x="7304088" y="4519000"/>
            <a:ext cx="1554162" cy="1123712"/>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200" b="1" dirty="0">
                <a:effectLst>
                  <a:outerShdw blurRad="38100" dist="38100" dir="2700000" algn="tl">
                    <a:srgbClr val="C0C0C0"/>
                  </a:outerShdw>
                </a:effectLst>
                <a:cs typeface="+mn-cs"/>
              </a:rPr>
              <a:t>Core Travel &amp; Tourism </a:t>
            </a:r>
            <a:r>
              <a:rPr lang="en-US" sz="1200" b="1" dirty="0">
                <a:effectLst>
                  <a:outerShdw blurRad="38100" dist="38100" dir="2700000" algn="tl">
                    <a:srgbClr val="C0C0C0"/>
                  </a:outerShdw>
                </a:effectLst>
                <a:cs typeface="+mn-cs"/>
              </a:rPr>
              <a:t>accounts for 5.1% </a:t>
            </a:r>
            <a:r>
              <a:rPr lang="en-US" sz="1200" b="1" dirty="0">
                <a:effectLst>
                  <a:outerShdw blurRad="38100" dist="38100" dir="2700000" algn="tl">
                    <a:srgbClr val="C0C0C0"/>
                  </a:outerShdw>
                </a:effectLst>
                <a:cs typeface="+mn-cs"/>
              </a:rPr>
              <a:t>of Rhode Island’s </a:t>
            </a:r>
            <a:r>
              <a:rPr lang="en-US" sz="1200" b="1" dirty="0">
                <a:effectLst>
                  <a:outerShdw blurRad="38100" dist="38100" dir="2700000" algn="tl">
                    <a:srgbClr val="C0C0C0"/>
                  </a:outerShdw>
                </a:effectLst>
                <a:cs typeface="+mn-cs"/>
              </a:rPr>
              <a:t>private sector GSP</a:t>
            </a:r>
            <a:endParaRPr lang="en-US" sz="1200" b="1" dirty="0">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3809"/>
                                        </p:tgtEl>
                                        <p:attrNameLst>
                                          <p:attrName>style.visibility</p:attrName>
                                        </p:attrNameLst>
                                      </p:cBhvr>
                                      <p:to>
                                        <p:strVal val="visible"/>
                                      </p:to>
                                    </p:set>
                                    <p:animEffect transition="in" filter="wipe(left)">
                                      <p:cBhvr>
                                        <p:cTn id="7" dur="1000"/>
                                        <p:tgtEl>
                                          <p:spTgt spid="92380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923792"/>
                                        </p:tgtEl>
                                        <p:attrNameLst>
                                          <p:attrName>style.visibility</p:attrName>
                                        </p:attrNameLst>
                                      </p:cBhvr>
                                      <p:to>
                                        <p:strVal val="visible"/>
                                      </p:to>
                                    </p:set>
                                    <p:anim calcmode="lin" valueType="num">
                                      <p:cBhvr additive="base">
                                        <p:cTn id="11" dur="500" fill="hold"/>
                                        <p:tgtEl>
                                          <p:spTgt spid="923792"/>
                                        </p:tgtEl>
                                        <p:attrNameLst>
                                          <p:attrName>ppt_x</p:attrName>
                                        </p:attrNameLst>
                                      </p:cBhvr>
                                      <p:tavLst>
                                        <p:tav tm="0">
                                          <p:val>
                                            <p:strVal val="1+#ppt_w/2"/>
                                          </p:val>
                                        </p:tav>
                                        <p:tav tm="100000">
                                          <p:val>
                                            <p:strVal val="#ppt_x"/>
                                          </p:val>
                                        </p:tav>
                                      </p:tavLst>
                                    </p:anim>
                                    <p:anim calcmode="lin" valueType="num">
                                      <p:cBhvr additive="base">
                                        <p:cTn id="12" dur="500" fill="hold"/>
                                        <p:tgtEl>
                                          <p:spTgt spid="923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Core Tourism Impact – Composition</a:t>
            </a:r>
          </a:p>
        </p:txBody>
      </p:sp>
      <p:sp>
        <p:nvSpPr>
          <p:cNvPr id="53250" name="Rectangle 3"/>
          <p:cNvSpPr>
            <a:spLocks noChangeArrowheads="1"/>
          </p:cNvSpPr>
          <p:nvPr/>
        </p:nvSpPr>
        <p:spPr bwMode="auto">
          <a:xfrm>
            <a:off x="419100" y="1371600"/>
            <a:ext cx="8420100" cy="685800"/>
          </a:xfrm>
          <a:prstGeom prst="rect">
            <a:avLst/>
          </a:prstGeom>
          <a:noFill/>
          <a:ln w="9525">
            <a:noFill/>
            <a:miter lim="800000"/>
            <a:headEnd/>
            <a:tailEnd/>
          </a:ln>
        </p:spPr>
        <p:txBody>
          <a:bodyPr anchor="ctr"/>
          <a:lstStyle/>
          <a:p>
            <a:pPr marL="342900" indent="-342900">
              <a:lnSpc>
                <a:spcPct val="110000"/>
              </a:lnSpc>
              <a:spcBef>
                <a:spcPct val="70000"/>
              </a:spcBef>
              <a:buClr>
                <a:srgbClr val="CA0026"/>
              </a:buClr>
              <a:buSzPct val="90000"/>
              <a:buFont typeface="Wingdings" pitchFamily="2" charset="2"/>
              <a:buNone/>
            </a:pPr>
            <a:endParaRPr lang="en-US" altLang="en-US" sz="2800" b="1">
              <a:solidFill>
                <a:srgbClr val="000066"/>
              </a:solidFill>
            </a:endParaRPr>
          </a:p>
        </p:txBody>
      </p:sp>
      <p:sp>
        <p:nvSpPr>
          <p:cNvPr id="924676" name="Rectangle 4"/>
          <p:cNvSpPr>
            <a:spLocks noGrp="1" noChangeArrowheads="1"/>
          </p:cNvSpPr>
          <p:nvPr>
            <p:ph type="body" idx="1"/>
          </p:nvPr>
        </p:nvSpPr>
        <p:spPr>
          <a:xfrm>
            <a:off x="0" y="1376363"/>
            <a:ext cx="9142413" cy="838200"/>
          </a:xfrm>
        </p:spPr>
        <p:txBody>
          <a:bodyPr anchor="ctr"/>
          <a:lstStyle/>
          <a:p>
            <a:pPr marL="0" indent="0" algn="ctr">
              <a:buFontTx/>
              <a:buNone/>
              <a:defRPr/>
            </a:pPr>
            <a:r>
              <a:rPr lang="en-US" altLang="en-US" sz="1800" kern="1200" dirty="0" smtClean="0"/>
              <a:t>The retail sector provides 15% of visitor spending, but the industry does not provide as much value to the local economy, so that spending doesn’t translate as strongly towards economic contribution as those sectors make up only 5% of the economic impact.</a:t>
            </a:r>
            <a:endParaRPr lang="en-US" altLang="en-US" sz="1800" kern="1200" dirty="0"/>
          </a:p>
        </p:txBody>
      </p:sp>
      <p:graphicFrame>
        <p:nvGraphicFramePr>
          <p:cNvPr id="924808" name="Group 136"/>
          <p:cNvGraphicFramePr>
            <a:graphicFrameLocks noGrp="1"/>
          </p:cNvGraphicFramePr>
          <p:nvPr/>
        </p:nvGraphicFramePr>
        <p:xfrm>
          <a:off x="392113" y="2287588"/>
          <a:ext cx="8064500" cy="3984625"/>
        </p:xfrm>
        <a:graphic>
          <a:graphicData uri="http://schemas.openxmlformats.org/drawingml/2006/table">
            <a:tbl>
              <a:tblPr/>
              <a:tblGrid>
                <a:gridCol w="735330"/>
                <a:gridCol w="4316412"/>
                <a:gridCol w="1039813"/>
                <a:gridCol w="1039812"/>
                <a:gridCol w="933450"/>
              </a:tblGrid>
              <a:tr h="348832">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800" b="0" i="0" u="none" strike="noStrike" cap="none" normalizeH="0" baseline="0" dirty="0" smtClean="0">
                          <a:ln>
                            <a:noFill/>
                          </a:ln>
                          <a:solidFill>
                            <a:srgbClr val="FFFFFF"/>
                          </a:solidFill>
                          <a:effectLst/>
                          <a:latin typeface="Arial Black" pitchFamily="34" charset="0"/>
                        </a:rPr>
                        <a:t>Composition of Core Tourism</a:t>
                      </a:r>
                      <a:endParaRPr kumimoji="0" lang="en-US" sz="18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8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Value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Growth</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endParaRPr kumimoji="0" lang="en-GB" sz="1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180975">
                <a:tc>
                  <a:txBody>
                    <a:bodyPr/>
                    <a:lstStyle/>
                    <a:p>
                      <a:pPr algn="ctr" fontAlgn="b"/>
                      <a:r>
                        <a:rPr lang="en-US" sz="1200" b="1" i="0" u="none" strike="noStrike" dirty="0">
                          <a:latin typeface="+mn-lt"/>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amusement and recreation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5738">
                <a:tc>
                  <a:txBody>
                    <a:bodyPr/>
                    <a:lstStyle/>
                    <a:p>
                      <a:pPr algn="ctr" fontAlgn="b"/>
                      <a:r>
                        <a:rPr lang="en-US" sz="1200" b="1" i="0" u="none" strike="noStrike" dirty="0">
                          <a:latin typeface="+mn-lt"/>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Hotels and motels, including casino hotels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Travel arrangement and reservation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248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Automotive equipment rental and leasing</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203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Transport by air</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Retail Stores - Food and beverage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Clothing and clothing accessories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Performing arts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Spectator sports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8.2%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Miscellaneous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Gasoline stations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Transit and ground passenger transportation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General merchandise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-0.2%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algn="ctr" fontAlgn="b"/>
                      <a:r>
                        <a:rPr lang="en-US" sz="1200" b="1" i="0" u="none" strike="noStrike" dirty="0">
                          <a:solidFill>
                            <a:srgbClr val="FFFFFF"/>
                          </a:solidFill>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2,385</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3377" name="Text Box 132"/>
          <p:cNvSpPr txBox="1">
            <a:spLocks noChangeArrowheads="1"/>
          </p:cNvSpPr>
          <p:nvPr/>
        </p:nvSpPr>
        <p:spPr bwMode="auto">
          <a:xfrm>
            <a:off x="369888" y="64039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Core Tourism – Employment</a:t>
            </a:r>
          </a:p>
        </p:txBody>
      </p:sp>
      <p:sp>
        <p:nvSpPr>
          <p:cNvPr id="925699" name="Rectangle 3"/>
          <p:cNvSpPr>
            <a:spLocks noGrp="1" noChangeArrowheads="1"/>
          </p:cNvSpPr>
          <p:nvPr>
            <p:ph type="body" idx="1"/>
          </p:nvPr>
        </p:nvSpPr>
        <p:spPr>
          <a:xfrm>
            <a:off x="444500" y="1709738"/>
            <a:ext cx="8010525" cy="4351337"/>
          </a:xfrm>
        </p:spPr>
        <p:txBody>
          <a:bodyPr/>
          <a:lstStyle/>
          <a:p>
            <a:pPr>
              <a:spcBef>
                <a:spcPct val="85000"/>
              </a:spcBef>
              <a:defRPr/>
            </a:pPr>
            <a:r>
              <a:rPr lang="en-US" altLang="en-US" sz="2400" dirty="0"/>
              <a:t>Core Tourism is the 4</a:t>
            </a:r>
            <a:r>
              <a:rPr lang="en-US" altLang="en-US" sz="2400" baseline="30000" dirty="0"/>
              <a:t>th</a:t>
            </a:r>
            <a:r>
              <a:rPr lang="en-US" altLang="en-US" sz="2400" dirty="0"/>
              <a:t> largest private sector employer in Rhode Island </a:t>
            </a:r>
            <a:r>
              <a:rPr lang="en-US" altLang="en-US" sz="2400" dirty="0" smtClean="0"/>
              <a:t>with more than </a:t>
            </a:r>
            <a:r>
              <a:rPr lang="en-US" altLang="en-US" sz="2400" b="1" dirty="0" smtClean="0">
                <a:solidFill>
                  <a:schemeClr val="accent6"/>
                </a:solidFill>
              </a:rPr>
              <a:t>39,800 </a:t>
            </a:r>
            <a:r>
              <a:rPr lang="en-US" altLang="en-US" sz="2400" b="1" dirty="0">
                <a:solidFill>
                  <a:schemeClr val="accent6"/>
                </a:solidFill>
              </a:rPr>
              <a:t>tourism supported jobs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 generated </a:t>
            </a:r>
            <a:r>
              <a:rPr lang="en-US" altLang="en-US" sz="2400" b="1" dirty="0" smtClean="0">
                <a:solidFill>
                  <a:schemeClr val="accent6"/>
                </a:solidFill>
              </a:rPr>
              <a:t>9.7% </a:t>
            </a:r>
            <a:r>
              <a:rPr lang="en-US" altLang="en-US" sz="2400" b="1" dirty="0">
                <a:solidFill>
                  <a:schemeClr val="accent6"/>
                </a:solidFill>
              </a:rPr>
              <a:t>of private </a:t>
            </a:r>
            <a:r>
              <a:rPr lang="en-US" altLang="en-US" sz="2400" b="1" dirty="0" smtClean="0">
                <a:solidFill>
                  <a:schemeClr val="accent6"/>
                </a:solidFill>
              </a:rPr>
              <a:t>sector employment</a:t>
            </a:r>
            <a:r>
              <a:rPr lang="en-US" altLang="en-US" sz="2400" dirty="0" smtClean="0"/>
              <a:t> </a:t>
            </a:r>
            <a:r>
              <a:rPr lang="en-US" altLang="en-US" sz="2400" dirty="0"/>
              <a:t>in </a:t>
            </a:r>
            <a:r>
              <a:rPr lang="en-US" altLang="en-US" sz="2400" dirty="0" smtClean="0"/>
              <a:t>2013. </a:t>
            </a:r>
            <a:endParaRPr lang="en-US" altLang="en-US" sz="2400" dirty="0"/>
          </a:p>
          <a:p>
            <a:pPr>
              <a:spcBef>
                <a:spcPct val="85000"/>
              </a:spcBef>
              <a:defRPr/>
            </a:pPr>
            <a:r>
              <a:rPr lang="en-US" altLang="en-US" sz="2400" dirty="0"/>
              <a:t>Core Tourism jobs provided </a:t>
            </a:r>
            <a:r>
              <a:rPr lang="en-US" altLang="en-US" sz="2400" b="1" dirty="0" smtClean="0">
                <a:solidFill>
                  <a:schemeClr val="accent6"/>
                </a:solidFill>
              </a:rPr>
              <a:t>$1.3 billion </a:t>
            </a:r>
            <a:r>
              <a:rPr lang="en-US" altLang="en-US" sz="2400" b="1" dirty="0">
                <a:solidFill>
                  <a:schemeClr val="accent6"/>
                </a:solidFill>
              </a:rPr>
              <a:t>in wages &amp; salaries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Tourism’s</a:t>
            </a:r>
            <a:r>
              <a:rPr lang="en-US" altLang="en-US" sz="2400" dirty="0">
                <a:solidFill>
                  <a:srgbClr val="A50021"/>
                </a:solidFill>
              </a:rPr>
              <a:t> </a:t>
            </a:r>
            <a:r>
              <a:rPr lang="en-US" altLang="en-US" sz="2400" b="1" dirty="0">
                <a:solidFill>
                  <a:schemeClr val="accent6"/>
                </a:solidFill>
              </a:rPr>
              <a:t>average annual wage </a:t>
            </a:r>
            <a:r>
              <a:rPr lang="en-US" altLang="en-US" sz="2400" dirty="0" smtClean="0"/>
              <a:t>reached </a:t>
            </a:r>
            <a:r>
              <a:rPr lang="en-US" altLang="en-US" sz="2400" b="1" dirty="0" smtClean="0">
                <a:solidFill>
                  <a:schemeClr val="accent6"/>
                </a:solidFill>
              </a:rPr>
              <a:t>$32,273 </a:t>
            </a:r>
            <a:r>
              <a:rPr lang="en-US" altLang="en-US" sz="2400" dirty="0" smtClean="0"/>
              <a:t>in 2013.</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355" name="Group 259"/>
          <p:cNvGraphicFramePr>
            <a:graphicFrameLocks noGrp="1"/>
          </p:cNvGraphicFramePr>
          <p:nvPr/>
        </p:nvGraphicFramePr>
        <p:xfrm>
          <a:off x="455613" y="6172200"/>
          <a:ext cx="8056562" cy="301625"/>
        </p:xfrm>
        <a:graphic>
          <a:graphicData uri="http://schemas.openxmlformats.org/drawingml/2006/table">
            <a:tbl>
              <a:tblPr/>
              <a:tblGrid>
                <a:gridCol w="566737"/>
                <a:gridCol w="3517900"/>
                <a:gridCol w="1104900"/>
                <a:gridCol w="914400"/>
                <a:gridCol w="781050"/>
                <a:gridCol w="1171575"/>
              </a:tblGrid>
              <a:tr h="3016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4.6%</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9.7%</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5313" name="Rectangle 2"/>
          <p:cNvSpPr>
            <a:spLocks noGrp="1" noChangeArrowheads="1"/>
          </p:cNvSpPr>
          <p:nvPr>
            <p:ph type="title"/>
          </p:nvPr>
        </p:nvSpPr>
        <p:spPr/>
        <p:txBody>
          <a:bodyPr/>
          <a:lstStyle/>
          <a:p>
            <a:r>
              <a:rPr lang="en-US" smtClean="0"/>
              <a:t>Ranking Core Tourism – Employment</a:t>
            </a:r>
          </a:p>
        </p:txBody>
      </p:sp>
      <p:sp>
        <p:nvSpPr>
          <p:cNvPr id="55314" name="Rectangle 3"/>
          <p:cNvSpPr>
            <a:spLocks noGrp="1" noChangeArrowheads="1"/>
          </p:cNvSpPr>
          <p:nvPr>
            <p:ph type="body" idx="1"/>
          </p:nvPr>
        </p:nvSpPr>
        <p:spPr>
          <a:xfrm>
            <a:off x="0" y="1252538"/>
            <a:ext cx="9144000" cy="590550"/>
          </a:xfrm>
        </p:spPr>
        <p:txBody>
          <a:bodyPr anchor="ctr"/>
          <a:lstStyle/>
          <a:p>
            <a:pPr marL="0" indent="0" algn="ctr">
              <a:spcBef>
                <a:spcPct val="0"/>
              </a:spcBef>
              <a:buFontTx/>
              <a:buNone/>
            </a:pPr>
            <a:r>
              <a:rPr lang="en-US" altLang="en-US" sz="2000" smtClean="0"/>
              <a:t>Travel &amp; tourism is RI’s </a:t>
            </a:r>
            <a:r>
              <a:rPr lang="en-US" altLang="en-US" sz="2000" i="1" smtClean="0">
                <a:solidFill>
                  <a:srgbClr val="1E146E"/>
                </a:solidFill>
                <a:latin typeface="Arial Black" pitchFamily="34" charset="0"/>
              </a:rPr>
              <a:t>4</a:t>
            </a:r>
            <a:r>
              <a:rPr lang="en-US" altLang="en-US" sz="2000" i="1" baseline="30000" smtClean="0">
                <a:solidFill>
                  <a:srgbClr val="1E146E"/>
                </a:solidFill>
                <a:latin typeface="Arial Black" pitchFamily="34" charset="0"/>
              </a:rPr>
              <a:t>th</a:t>
            </a:r>
            <a:r>
              <a:rPr lang="en-US" altLang="en-US" sz="2000" i="1" smtClean="0">
                <a:solidFill>
                  <a:srgbClr val="1E146E"/>
                </a:solidFill>
                <a:latin typeface="Arial Black" pitchFamily="34" charset="0"/>
              </a:rPr>
              <a:t> largest private sector employer.</a:t>
            </a:r>
            <a:endParaRPr lang="en-US" altLang="en-US" sz="2000" i="1" smtClean="0">
              <a:solidFill>
                <a:srgbClr val="1E146E"/>
              </a:solidFill>
            </a:endParaRPr>
          </a:p>
        </p:txBody>
      </p:sp>
      <p:graphicFrame>
        <p:nvGraphicFramePr>
          <p:cNvPr id="644357" name="Group 261"/>
          <p:cNvGraphicFramePr>
            <a:graphicFrameLocks noGrp="1"/>
          </p:cNvGraphicFramePr>
          <p:nvPr/>
        </p:nvGraphicFramePr>
        <p:xfrm>
          <a:off x="452438" y="1695450"/>
          <a:ext cx="8069262" cy="4457700"/>
        </p:xfrm>
        <a:graphic>
          <a:graphicData uri="http://schemas.openxmlformats.org/drawingml/2006/table">
            <a:tbl>
              <a:tblPr/>
              <a:tblGrid>
                <a:gridCol w="555625"/>
                <a:gridCol w="3594759"/>
                <a:gridCol w="1109609"/>
                <a:gridCol w="893852"/>
                <a:gridCol w="770562"/>
                <a:gridCol w="1144855"/>
              </a:tblGrid>
              <a:tr h="6064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FFFFFF"/>
                          </a:solidFill>
                          <a:effectLst/>
                          <a:latin typeface="Arial" charset="0"/>
                        </a:rPr>
                        <a:t>Rank</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Industry</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Reported Employment</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(Thousands)</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2012-2013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Growth</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 of State</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chemeClr val="bg1"/>
                          </a:solidFill>
                          <a:effectLst/>
                          <a:latin typeface="Arial" charset="0"/>
                          <a:ea typeface="+mn-ea"/>
                          <a:cs typeface="+mn-cs"/>
                        </a:rPr>
                        <a:t>Tourism-Extracted Employment (Thousands)</a:t>
                      </a:r>
                    </a:p>
                  </a:txBody>
                  <a:tcPr marT="9144" marB="9144" anchor="ctr" horzOverflow="overflow">
                    <a:lnL w="12700" cap="flat" cmpd="sng" algn="ctr">
                      <a:solidFill>
                        <a:srgbClr val="CAD3DC"/>
                      </a:solidFill>
                      <a:prstDash val="solid"/>
                      <a:round/>
                      <a:headEnd type="none" w="med" len="med"/>
                      <a:tailEnd type="triangl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Health Care and Social Assistance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Retail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43.4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Accommodation and Food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26.9</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Finance and Insurance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Administrative and Waste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22.5</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Educational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22.6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20.2</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9</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Professional, Scientific, and Technical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10</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Wholesale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Construction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Nondurables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Information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Management of Companies and Enterprises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Transportation and Warehousing</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8.4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Industries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1.8</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301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 </a:t>
                      </a:r>
                      <a:r>
                        <a:rPr lang="en-US" sz="1200" b="1" i="0" u="none" strike="noStrike" dirty="0" smtClean="0">
                          <a:solidFill>
                            <a:srgbClr val="FFFFFF"/>
                          </a:solidFill>
                          <a:latin typeface="Arial"/>
                        </a:rPr>
                        <a:t>Nonfarm Private</a:t>
                      </a:r>
                      <a:endParaRPr lang="en-US" sz="1200" b="1" i="0" u="none" strike="noStrike" dirty="0">
                        <a:solidFill>
                          <a:srgbClr val="FFFFFF"/>
                        </a:solidFill>
                        <a:latin typeface="Arial"/>
                      </a:endParaRP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smtClean="0">
                          <a:solidFill>
                            <a:srgbClr val="FFFFFF"/>
                          </a:solidFill>
                          <a:latin typeface="Arial"/>
                        </a:rPr>
                        <a:t>411.0</a:t>
                      </a:r>
                      <a:endParaRPr lang="en-US" sz="1200" b="1" i="0" u="none" strike="noStrike" dirty="0">
                        <a:solidFill>
                          <a:srgbClr val="FFFFFF"/>
                        </a:solidFill>
                        <a:latin typeface="Arial"/>
                      </a:endParaRP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1.2%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371.1</a:t>
                      </a:r>
                      <a:endParaRPr lang="en-US" sz="1400" b="1" i="0" u="none" strike="noStrike" dirty="0">
                        <a:solidFill>
                          <a:schemeClr val="bg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solidFill>
                            <a:srgbClr val="000000"/>
                          </a:solidFill>
                          <a:latin typeface="Arial"/>
                        </a:rPr>
                        <a:t>Government</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rgbClr val="000000"/>
                          </a:solidFill>
                          <a:latin typeface="Arial"/>
                        </a:rPr>
                        <a:t>60.2</a:t>
                      </a:r>
                      <a:endParaRPr lang="en-US" sz="1200" b="1" i="0" u="none" strike="noStrike" dirty="0">
                        <a:solidFill>
                          <a:srgbClr val="000000"/>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latin typeface="Arial"/>
                        </a:rPr>
                        <a:t>0.1%</a:t>
                      </a:r>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chemeClr val="tx1"/>
                          </a:solidFill>
                          <a:latin typeface="Arial"/>
                        </a:rPr>
                        <a:t>60.2</a:t>
                      </a:r>
                      <a:endParaRPr lang="en-US" sz="1200" b="1" i="0" u="none" strike="noStrike" dirty="0">
                        <a:solidFill>
                          <a:schemeClr val="tx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r>
            </a:tbl>
          </a:graphicData>
        </a:graphic>
      </p:graphicFrame>
      <p:sp>
        <p:nvSpPr>
          <p:cNvPr id="644246" name="AutoShape 150"/>
          <p:cNvSpPr>
            <a:spLocks noChangeArrowheads="1"/>
          </p:cNvSpPr>
          <p:nvPr/>
        </p:nvSpPr>
        <p:spPr bwMode="auto">
          <a:xfrm>
            <a:off x="3768102" y="2935570"/>
            <a:ext cx="1446213" cy="1063625"/>
          </a:xfrm>
          <a:prstGeom prst="roundRect">
            <a:avLst>
              <a:gd name="adj" fmla="val 16667"/>
            </a:avLst>
          </a:prstGeom>
          <a:blipFill dpi="0" rotWithShape="1">
            <a:blip r:embed="rId2" cstate="print"/>
            <a:srcRect/>
            <a:stretch>
              <a:fillRect r="-47653"/>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defRPr/>
            </a:pPr>
            <a:r>
              <a:rPr lang="en-US" sz="1400" b="1" dirty="0">
                <a:cs typeface="+mn-cs"/>
              </a:rPr>
              <a:t>Core Tourism represented  </a:t>
            </a:r>
            <a:r>
              <a:rPr lang="en-US" sz="1400" b="1" dirty="0">
                <a:cs typeface="+mn-cs"/>
              </a:rPr>
              <a:t>39,849 </a:t>
            </a:r>
            <a:r>
              <a:rPr lang="en-US" sz="1400" b="1" dirty="0">
                <a:cs typeface="+mn-cs"/>
              </a:rPr>
              <a:t>jobs in </a:t>
            </a:r>
            <a:r>
              <a:rPr lang="en-US" sz="1400" b="1" dirty="0">
                <a:cs typeface="+mn-cs"/>
              </a:rPr>
              <a:t>2013. </a:t>
            </a:r>
            <a:endParaRPr lang="en-US" sz="1400" b="1" dirty="0">
              <a:cs typeface="+mn-cs"/>
            </a:endParaRPr>
          </a:p>
        </p:txBody>
      </p:sp>
      <p:sp>
        <p:nvSpPr>
          <p:cNvPr id="55464" name="Text Box 170"/>
          <p:cNvSpPr txBox="1">
            <a:spLocks noChangeArrowheads="1"/>
          </p:cNvSpPr>
          <p:nvPr/>
        </p:nvSpPr>
        <p:spPr bwMode="auto">
          <a:xfrm>
            <a:off x="547688" y="6429375"/>
            <a:ext cx="2684462" cy="246063"/>
          </a:xfrm>
          <a:prstGeom prst="rect">
            <a:avLst/>
          </a:prstGeom>
          <a:noFill/>
          <a:ln w="9525" algn="ctr">
            <a:noFill/>
            <a:miter lim="800000"/>
            <a:headEnd/>
            <a:tailEnd/>
          </a:ln>
        </p:spPr>
        <p:txBody>
          <a:bodyPr wrap="none">
            <a:spAutoFit/>
          </a:bodyPr>
          <a:lstStyle/>
          <a:p>
            <a:r>
              <a:rPr lang="en-US" i="1"/>
              <a:t>Source:  Bureau of Labor Statistics and IHS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Non-Core Tourism – Indirect Benefits</a:t>
            </a:r>
          </a:p>
        </p:txBody>
      </p:sp>
      <p:sp>
        <p:nvSpPr>
          <p:cNvPr id="56322" name="Rectangle 3"/>
          <p:cNvSpPr>
            <a:spLocks noGrp="1" noChangeArrowheads="1"/>
          </p:cNvSpPr>
          <p:nvPr>
            <p:ph type="body" idx="1"/>
          </p:nvPr>
        </p:nvSpPr>
        <p:spPr>
          <a:xfrm>
            <a:off x="0" y="1300163"/>
            <a:ext cx="9142413" cy="554037"/>
          </a:xfrm>
        </p:spPr>
        <p:txBody>
          <a:bodyPr anchor="ctr"/>
          <a:lstStyle/>
          <a:p>
            <a:pPr marL="0" indent="0" algn="ctr">
              <a:spcBef>
                <a:spcPct val="0"/>
              </a:spcBef>
              <a:buFontTx/>
              <a:buNone/>
            </a:pPr>
            <a:r>
              <a:rPr lang="en-US" altLang="en-US" sz="2000" smtClean="0"/>
              <a:t>Excluding Investment, non-core tourism grew 5.3% in 2013</a:t>
            </a:r>
          </a:p>
        </p:txBody>
      </p:sp>
      <p:graphicFrame>
        <p:nvGraphicFramePr>
          <p:cNvPr id="927887" name="Group 143"/>
          <p:cNvGraphicFramePr>
            <a:graphicFrameLocks noGrp="1"/>
          </p:cNvGraphicFramePr>
          <p:nvPr/>
        </p:nvGraphicFramePr>
        <p:xfrm>
          <a:off x="228600" y="1936750"/>
          <a:ext cx="8370888" cy="4208463"/>
        </p:xfrm>
        <a:graphic>
          <a:graphicData uri="http://schemas.openxmlformats.org/drawingml/2006/table">
            <a:tbl>
              <a:tblPr/>
              <a:tblGrid>
                <a:gridCol w="728329"/>
                <a:gridCol w="5010733"/>
                <a:gridCol w="877177"/>
                <a:gridCol w="867218"/>
                <a:gridCol w="887179"/>
              </a:tblGrid>
              <a:tr h="335256">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2000" b="0" i="0" u="none" strike="noStrike" cap="none" normalizeH="0" baseline="0" dirty="0" smtClean="0">
                          <a:ln>
                            <a:noFill/>
                          </a:ln>
                          <a:solidFill>
                            <a:srgbClr val="FFFFFF"/>
                          </a:solidFill>
                          <a:effectLst/>
                          <a:latin typeface="Arial Black" pitchFamily="34" charset="0"/>
                        </a:rPr>
                        <a:t>Indirect Benefits of Tourism</a:t>
                      </a:r>
                      <a:endParaRPr kumimoji="0" lang="en-US" sz="20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036">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Value</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3863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4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Total</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r h="186435">
                <a:tc>
                  <a:txBody>
                    <a:bodyPr/>
                    <a:lstStyle/>
                    <a:p>
                      <a:pPr algn="ctr" fontAlgn="b"/>
                      <a:r>
                        <a:rPr lang="en-US" sz="1200" b="1" i="0" u="none" strike="noStrike" dirty="0" smtClean="0">
                          <a:latin typeface="Arial"/>
                        </a:rPr>
                        <a:t>1</a:t>
                      </a:r>
                      <a:endParaRPr lang="en-US" sz="1200" b="1" i="0" u="none" strike="noStrike" dirty="0">
                        <a:latin typeface="Arial"/>
                      </a:endParaRP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Monetary authorities and depository credit intermediation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carriers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Electric power generation, transmission, and distribution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92976">
                <a:tc>
                  <a:txBody>
                    <a:bodyPr/>
                    <a:lstStyle/>
                    <a:p>
                      <a:pPr algn="ctr" fontAlgn="b"/>
                      <a:r>
                        <a:rPr lang="en-US" sz="1200" b="1" i="0" u="none" strike="noStrike" dirty="0">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Maintenance and repair construction of nonresidential structures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Wholesale trade businesses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Telecommunications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Accounting, tax preparation, bookkeeping, and payroll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Management of companies and enterprises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Legal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agencies, brokerages, and related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Advertising and related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US Postal Service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Employment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Investment</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8.0%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33.2%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839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496</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6454" name="Text Box 135"/>
          <p:cNvSpPr txBox="1">
            <a:spLocks noChangeArrowheads="1"/>
          </p:cNvSpPr>
          <p:nvPr/>
        </p:nvSpPr>
        <p:spPr bwMode="auto">
          <a:xfrm>
            <a:off x="865188" y="64801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Non-Core Tourism – Construction Benefits</a:t>
            </a:r>
          </a:p>
        </p:txBody>
      </p:sp>
      <p:sp>
        <p:nvSpPr>
          <p:cNvPr id="57346" name="Rectangle 3"/>
          <p:cNvSpPr>
            <a:spLocks noChangeArrowheads="1"/>
          </p:cNvSpPr>
          <p:nvPr/>
        </p:nvSpPr>
        <p:spPr bwMode="auto">
          <a:xfrm>
            <a:off x="762000" y="1290638"/>
            <a:ext cx="7038975" cy="685800"/>
          </a:xfrm>
          <a:prstGeom prst="rect">
            <a:avLst/>
          </a:prstGeom>
          <a:noFill/>
          <a:ln w="9525">
            <a:noFill/>
            <a:miter lim="800000"/>
            <a:headEnd/>
            <a:tailEnd/>
          </a:ln>
        </p:spPr>
        <p:txBody>
          <a:bodyPr anchor="ctr"/>
          <a:lstStyle/>
          <a:p>
            <a:pPr algn="ctr">
              <a:buClr>
                <a:srgbClr val="A50021"/>
              </a:buClr>
            </a:pPr>
            <a:endParaRPr lang="en-US" altLang="en-US" sz="2000" b="1"/>
          </a:p>
        </p:txBody>
      </p:sp>
      <p:sp>
        <p:nvSpPr>
          <p:cNvPr id="57347" name="Text Box 4"/>
          <p:cNvSpPr txBox="1">
            <a:spLocks noChangeArrowheads="1"/>
          </p:cNvSpPr>
          <p:nvPr/>
        </p:nvSpPr>
        <p:spPr bwMode="auto">
          <a:xfrm>
            <a:off x="482600" y="5713413"/>
            <a:ext cx="2138363" cy="246062"/>
          </a:xfrm>
          <a:prstGeom prst="rect">
            <a:avLst/>
          </a:prstGeom>
          <a:noFill/>
          <a:ln w="9525" algn="ctr">
            <a:noFill/>
            <a:miter lim="800000"/>
            <a:headEnd/>
            <a:tailEnd/>
          </a:ln>
        </p:spPr>
        <p:txBody>
          <a:bodyPr wrap="none">
            <a:spAutoFit/>
          </a:bodyPr>
          <a:lstStyle/>
          <a:p>
            <a:r>
              <a:rPr lang="en-US" i="1"/>
              <a:t>Source:  McGraw Hill Construction</a:t>
            </a:r>
          </a:p>
        </p:txBody>
      </p:sp>
      <p:sp>
        <p:nvSpPr>
          <p:cNvPr id="57348" name="Text Box 5"/>
          <p:cNvSpPr txBox="1">
            <a:spLocks noChangeArrowheads="1"/>
          </p:cNvSpPr>
          <p:nvPr/>
        </p:nvSpPr>
        <p:spPr bwMode="auto">
          <a:xfrm>
            <a:off x="425450" y="5991225"/>
            <a:ext cx="8080375" cy="668338"/>
          </a:xfrm>
          <a:prstGeom prst="rect">
            <a:avLst/>
          </a:prstGeom>
          <a:solidFill>
            <a:schemeClr val="bg1"/>
          </a:solidFill>
          <a:ln w="9525" algn="ctr">
            <a:noFill/>
            <a:miter lim="800000"/>
            <a:headEnd/>
            <a:tailEnd/>
          </a:ln>
        </p:spPr>
        <p:txBody>
          <a:bodyPr>
            <a:spAutoFit/>
          </a:bodyPr>
          <a:lstStyle/>
          <a:p>
            <a:pPr>
              <a:lnSpc>
                <a:spcPct val="90000"/>
              </a:lnSpc>
            </a:pPr>
            <a:r>
              <a:rPr lang="en-US" sz="1400"/>
              <a:t>Data is “Value of Construction Contracts”, measuring the value of government and private construction at the time when work begins, encompassing total value for entire projects which start or break ground in a given year, excluding ancillary costs such as land acquisition. </a:t>
            </a:r>
          </a:p>
        </p:txBody>
      </p:sp>
      <p:pic>
        <p:nvPicPr>
          <p:cNvPr id="57349" name="Picture 2"/>
          <p:cNvPicPr>
            <a:picLocks noChangeAspect="1" noChangeArrowheads="1"/>
          </p:cNvPicPr>
          <p:nvPr/>
        </p:nvPicPr>
        <p:blipFill>
          <a:blip r:embed="rId2"/>
          <a:srcRect/>
          <a:stretch>
            <a:fillRect/>
          </a:stretch>
        </p:blipFill>
        <p:spPr bwMode="auto">
          <a:xfrm>
            <a:off x="1268413" y="1357313"/>
            <a:ext cx="667385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77800" y="93663"/>
            <a:ext cx="8567738" cy="1131887"/>
          </a:xfrm>
        </p:spPr>
        <p:txBody>
          <a:bodyPr/>
          <a:lstStyle/>
          <a:p>
            <a:r>
              <a:rPr lang="en-US" smtClean="0"/>
              <a:t>IHS Consulting &amp; Advisory Services</a:t>
            </a:r>
            <a:endParaRPr lang="en-US" b="1" i="1" smtClean="0"/>
          </a:p>
        </p:txBody>
      </p:sp>
      <p:sp>
        <p:nvSpPr>
          <p:cNvPr id="20482" name="Content Placeholder 4"/>
          <p:cNvSpPr>
            <a:spLocks noGrp="1"/>
          </p:cNvSpPr>
          <p:nvPr>
            <p:ph idx="1"/>
          </p:nvPr>
        </p:nvSpPr>
        <p:spPr>
          <a:xfrm>
            <a:off x="3013075" y="1562100"/>
            <a:ext cx="5734050" cy="369888"/>
          </a:xfrm>
        </p:spPr>
        <p:txBody>
          <a:bodyPr>
            <a:spAutoFit/>
          </a:bodyPr>
          <a:lstStyle/>
          <a:p>
            <a:pPr>
              <a:buFont typeface="Times" pitchFamily="18" charset="0"/>
              <a:buNone/>
            </a:pPr>
            <a:r>
              <a:rPr lang="en-US" sz="1800" b="1" i="1" smtClean="0"/>
              <a:t>We help you make the leap from data to results.</a:t>
            </a:r>
            <a:endParaRPr lang="en-US" sz="1800" i="1" smtClean="0">
              <a:solidFill>
                <a:srgbClr val="000099"/>
              </a:solidFill>
            </a:endParaRPr>
          </a:p>
        </p:txBody>
      </p:sp>
      <p:sp>
        <p:nvSpPr>
          <p:cNvPr id="20483" name="Slide Number Placeholder 3"/>
          <p:cNvSpPr>
            <a:spLocks noGrp="1"/>
          </p:cNvSpPr>
          <p:nvPr>
            <p:ph type="sldNum" sz="quarter" idx="10"/>
          </p:nvPr>
        </p:nvSpPr>
        <p:spPr>
          <a:noFill/>
        </p:spPr>
        <p:txBody>
          <a:bodyPr/>
          <a:lstStyle/>
          <a:p>
            <a:fld id="{A436E26E-2F44-493B-AEDA-1BFEF6FAA69C}" type="slidenum">
              <a:rPr lang="en-US" smtClean="0">
                <a:cs typeface="Arial" charset="0"/>
              </a:rPr>
              <a:pPr/>
              <a:t>3</a:t>
            </a:fld>
            <a:endParaRPr lang="en-US" smtClean="0">
              <a:cs typeface="Arial" charset="0"/>
            </a:endParaRPr>
          </a:p>
        </p:txBody>
      </p:sp>
      <p:sp>
        <p:nvSpPr>
          <p:cNvPr id="6" name="Content Placeholder 4"/>
          <p:cNvSpPr txBox="1">
            <a:spLocks/>
          </p:cNvSpPr>
          <p:nvPr/>
        </p:nvSpPr>
        <p:spPr>
          <a:xfrm>
            <a:off x="3001963" y="2127250"/>
            <a:ext cx="6142037" cy="4206875"/>
          </a:xfrm>
          <a:prstGeom prst="rect">
            <a:avLst/>
          </a:prstGeom>
        </p:spPr>
        <p:txBody>
          <a:bodyPr bIns="0">
            <a:normAutofit/>
          </a:bodyPr>
          <a:lstStyle/>
          <a:p>
            <a:pPr>
              <a:defRPr/>
            </a:pPr>
            <a:r>
              <a:rPr lang="en-US" sz="1600" dirty="0">
                <a:solidFill>
                  <a:srgbClr val="000099"/>
                </a:solidFill>
                <a:cs typeface="+mn-cs"/>
              </a:rPr>
              <a:t>At IHS</a:t>
            </a:r>
            <a:r>
              <a:rPr lang="en-US" sz="1600" b="1" dirty="0">
                <a:solidFill>
                  <a:srgbClr val="000099"/>
                </a:solidFill>
                <a:cs typeface="+mn-cs"/>
              </a:rPr>
              <a:t> </a:t>
            </a:r>
            <a:r>
              <a:rPr lang="en-US" sz="1600" dirty="0">
                <a:solidFill>
                  <a:srgbClr val="000099"/>
                </a:solidFill>
                <a:cs typeface="+mn-cs"/>
              </a:rPr>
              <a:t>Consulting</a:t>
            </a:r>
            <a:r>
              <a:rPr lang="en-US" sz="1600" b="1" dirty="0">
                <a:solidFill>
                  <a:srgbClr val="000099"/>
                </a:solidFill>
                <a:cs typeface="+mn-cs"/>
              </a:rPr>
              <a:t>, </a:t>
            </a:r>
            <a:r>
              <a:rPr lang="en-US" sz="1600" dirty="0">
                <a:solidFill>
                  <a:srgbClr val="000099"/>
                </a:solidFill>
                <a:cs typeface="+mn-cs"/>
              </a:rPr>
              <a:t>we leverage our unmatched combination of </a:t>
            </a:r>
            <a:r>
              <a:rPr lang="en-US" sz="1600" b="1" dirty="0">
                <a:solidFill>
                  <a:srgbClr val="000099"/>
                </a:solidFill>
                <a:cs typeface="+mn-cs"/>
              </a:rPr>
              <a:t>information</a:t>
            </a:r>
            <a:r>
              <a:rPr lang="en-US" sz="1600" dirty="0">
                <a:solidFill>
                  <a:srgbClr val="000099"/>
                </a:solidFill>
                <a:cs typeface="+mn-cs"/>
              </a:rPr>
              <a:t>, </a:t>
            </a:r>
            <a:r>
              <a:rPr lang="en-US" sz="1600" b="1" dirty="0">
                <a:solidFill>
                  <a:srgbClr val="000099"/>
                </a:solidFill>
                <a:cs typeface="+mn-cs"/>
              </a:rPr>
              <a:t>insight</a:t>
            </a:r>
            <a:r>
              <a:rPr lang="en-US" sz="1600" dirty="0">
                <a:solidFill>
                  <a:srgbClr val="000099"/>
                </a:solidFill>
                <a:cs typeface="+mn-cs"/>
              </a:rPr>
              <a:t> and </a:t>
            </a:r>
            <a:r>
              <a:rPr lang="en-US" sz="1600" b="1" dirty="0">
                <a:solidFill>
                  <a:srgbClr val="000099"/>
                </a:solidFill>
                <a:cs typeface="+mn-cs"/>
              </a:rPr>
              <a:t>expertise</a:t>
            </a:r>
            <a:r>
              <a:rPr lang="en-US" sz="1600" dirty="0">
                <a:solidFill>
                  <a:srgbClr val="000099"/>
                </a:solidFill>
                <a:cs typeface="+mn-cs"/>
              </a:rPr>
              <a:t> to effect the powerful transformation of data into knowledge and value to our customers, helping them solve their greatest strategic and operational challenges.</a:t>
            </a: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600" dirty="0">
              <a:solidFill>
                <a:srgbClr val="000099"/>
              </a:solidFill>
              <a:cs typeface="+mn-cs"/>
            </a:endParaRPr>
          </a:p>
          <a:p>
            <a:pPr>
              <a:defRPr/>
            </a:pPr>
            <a:endParaRPr lang="en-US" sz="1600" dirty="0">
              <a:solidFill>
                <a:srgbClr val="000099"/>
              </a:solidFill>
              <a:latin typeface="+mn-lt"/>
              <a:cs typeface="HelveticaNeueLT Std Lt"/>
            </a:endParaRPr>
          </a:p>
          <a:p>
            <a:pPr>
              <a:defRPr/>
            </a:pPr>
            <a:endParaRPr lang="en-US" sz="1400" dirty="0">
              <a:solidFill>
                <a:srgbClr val="000099"/>
              </a:solidFill>
              <a:latin typeface="+mn-lt"/>
              <a:cs typeface="HelveticaNeueLT Std Lt"/>
            </a:endParaRPr>
          </a:p>
        </p:txBody>
      </p:sp>
      <p:sp>
        <p:nvSpPr>
          <p:cNvPr id="7" name="Pentagon 6"/>
          <p:cNvSpPr/>
          <p:nvPr/>
        </p:nvSpPr>
        <p:spPr>
          <a:xfrm rot="16200000">
            <a:off x="-1853603" y="3685331"/>
            <a:ext cx="4836757" cy="310896"/>
          </a:xfrm>
          <a:prstGeom prst="homePlate">
            <a:avLst>
              <a:gd name="adj" fmla="val 100000"/>
            </a:avLst>
          </a:prstGeom>
          <a:gradFill flip="none" rotWithShape="1">
            <a:gsLst>
              <a:gs pos="0">
                <a:schemeClr val="bg1">
                  <a:lumMod val="85000"/>
                </a:schemeClr>
              </a:gs>
              <a:gs pos="50000">
                <a:schemeClr val="bg1">
                  <a:lumMod val="65000"/>
                </a:schemeClr>
              </a:gs>
              <a:gs pos="100000">
                <a:schemeClr val="tx1">
                  <a:lumMod val="65000"/>
                  <a:lumOff val="3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Value Creation Path</a:t>
            </a:r>
            <a:endParaRPr lang="en-US" sz="1600" b="1" dirty="0"/>
          </a:p>
        </p:txBody>
      </p:sp>
      <p:grpSp>
        <p:nvGrpSpPr>
          <p:cNvPr id="20488" name="Group 7"/>
          <p:cNvGrpSpPr>
            <a:grpSpLocks/>
          </p:cNvGrpSpPr>
          <p:nvPr/>
        </p:nvGrpSpPr>
        <p:grpSpPr bwMode="auto">
          <a:xfrm>
            <a:off x="893763" y="2689225"/>
            <a:ext cx="1955800" cy="1265238"/>
            <a:chOff x="7849710" y="1999661"/>
            <a:chExt cx="1956441" cy="1264024"/>
          </a:xfrm>
        </p:grpSpPr>
        <p:sp>
          <p:nvSpPr>
            <p:cNvPr id="9" name="TextBox 8"/>
            <p:cNvSpPr txBox="1"/>
            <p:nvPr/>
          </p:nvSpPr>
          <p:spPr>
            <a:xfrm>
              <a:off x="8170490" y="2001247"/>
              <a:ext cx="1635661" cy="126243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txBody>
            <a:bodyPr tIns="274320" rIns="0"/>
            <a:lstStyle/>
            <a:p>
              <a:pPr>
                <a:lnSpc>
                  <a:spcPts val="2100"/>
                </a:lnSpc>
                <a:defRPr/>
              </a:pPr>
              <a:r>
                <a:rPr lang="en-US" sz="1600" dirty="0">
                  <a:solidFill>
                    <a:schemeClr val="bg2"/>
                  </a:solidFill>
                  <a:cs typeface="+mn-cs"/>
                </a:rPr>
                <a:t>Forecasting</a:t>
              </a:r>
            </a:p>
            <a:p>
              <a:pPr>
                <a:lnSpc>
                  <a:spcPts val="2100"/>
                </a:lnSpc>
                <a:defRPr/>
              </a:pPr>
              <a:r>
                <a:rPr lang="en-US" sz="1600" dirty="0">
                  <a:solidFill>
                    <a:schemeClr val="bg2"/>
                  </a:solidFill>
                  <a:cs typeface="+mn-cs"/>
                </a:rPr>
                <a:t>Modeling</a:t>
              </a:r>
            </a:p>
            <a:p>
              <a:pPr>
                <a:lnSpc>
                  <a:spcPts val="2100"/>
                </a:lnSpc>
                <a:defRPr/>
              </a:pPr>
              <a:r>
                <a:rPr lang="en-US" sz="1600" dirty="0">
                  <a:solidFill>
                    <a:schemeClr val="bg2"/>
                  </a:solidFill>
                  <a:cs typeface="+mn-cs"/>
                </a:rPr>
                <a:t>Analysis</a:t>
              </a:r>
            </a:p>
          </p:txBody>
        </p:sp>
        <p:sp>
          <p:nvSpPr>
            <p:cNvPr id="10" name="Rectangle 9"/>
            <p:cNvSpPr/>
            <p:nvPr/>
          </p:nvSpPr>
          <p:spPr>
            <a:xfrm rot="16200000">
              <a:off x="7381265" y="2468106"/>
              <a:ext cx="1264024" cy="327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Insight</a:t>
              </a:r>
              <a:endParaRPr lang="en-US" sz="1600" dirty="0"/>
            </a:p>
          </p:txBody>
        </p:sp>
      </p:grpSp>
      <p:grpSp>
        <p:nvGrpSpPr>
          <p:cNvPr id="20489" name="Group 10"/>
          <p:cNvGrpSpPr>
            <a:grpSpLocks/>
          </p:cNvGrpSpPr>
          <p:nvPr/>
        </p:nvGrpSpPr>
        <p:grpSpPr bwMode="auto">
          <a:xfrm>
            <a:off x="893763" y="3998913"/>
            <a:ext cx="1957387" cy="2252662"/>
            <a:chOff x="7849710" y="3666744"/>
            <a:chExt cx="1957677" cy="2252741"/>
          </a:xfrm>
        </p:grpSpPr>
        <p:sp>
          <p:nvSpPr>
            <p:cNvPr id="12" name="TextBox 11"/>
            <p:cNvSpPr txBox="1"/>
            <p:nvPr/>
          </p:nvSpPr>
          <p:spPr>
            <a:xfrm>
              <a:off x="8170433" y="3666744"/>
              <a:ext cx="1635367" cy="1928880"/>
            </a:xfrm>
            <a:prstGeom prst="rect">
              <a:avLst/>
            </a:prstGeom>
            <a:gradFill flip="none" rotWithShape="1">
              <a:gsLst>
                <a:gs pos="0">
                  <a:schemeClr val="tx2">
                    <a:lumMod val="50000"/>
                  </a:schemeClr>
                </a:gs>
                <a:gs pos="50000">
                  <a:schemeClr val="tx2"/>
                </a:gs>
                <a:gs pos="100000">
                  <a:schemeClr val="tx2">
                    <a:lumMod val="20000"/>
                    <a:lumOff val="80000"/>
                  </a:schemeClr>
                </a:gs>
              </a:gsLst>
              <a:lin ang="16200000" scaled="1"/>
              <a:tileRect/>
            </a:gradFill>
          </p:spPr>
          <p:txBody>
            <a:bodyPr tIns="274320"/>
            <a:lstStyle/>
            <a:p>
              <a:pPr>
                <a:lnSpc>
                  <a:spcPts val="2100"/>
                </a:lnSpc>
                <a:defRPr/>
              </a:pPr>
              <a:r>
                <a:rPr lang="en-US" sz="1600" dirty="0">
                  <a:solidFill>
                    <a:schemeClr val="bg2"/>
                  </a:solidFill>
                  <a:cs typeface="+mn-cs"/>
                </a:rPr>
                <a:t>Relationships</a:t>
              </a:r>
            </a:p>
            <a:p>
              <a:pPr>
                <a:lnSpc>
                  <a:spcPts val="2100"/>
                </a:lnSpc>
                <a:defRPr/>
              </a:pPr>
              <a:r>
                <a:rPr lang="en-US" sz="1600" dirty="0">
                  <a:solidFill>
                    <a:schemeClr val="bg2"/>
                  </a:solidFill>
                  <a:cs typeface="+mn-cs"/>
                </a:rPr>
                <a:t>Identification</a:t>
              </a:r>
            </a:p>
            <a:p>
              <a:pPr>
                <a:lnSpc>
                  <a:spcPts val="2100"/>
                </a:lnSpc>
                <a:defRPr/>
              </a:pPr>
              <a:r>
                <a:rPr lang="en-US" sz="1600" dirty="0">
                  <a:solidFill>
                    <a:schemeClr val="bg2"/>
                  </a:solidFill>
                  <a:cs typeface="+mn-cs"/>
                </a:rPr>
                <a:t>Matching</a:t>
              </a:r>
            </a:p>
            <a:p>
              <a:pPr>
                <a:lnSpc>
                  <a:spcPts val="2100"/>
                </a:lnSpc>
                <a:defRPr/>
              </a:pPr>
              <a:r>
                <a:rPr lang="en-US" sz="1600" dirty="0">
                  <a:solidFill>
                    <a:schemeClr val="bg2"/>
                  </a:solidFill>
                  <a:cs typeface="+mn-cs"/>
                </a:rPr>
                <a:t>Capture</a:t>
              </a:r>
            </a:p>
            <a:p>
              <a:pPr>
                <a:lnSpc>
                  <a:spcPts val="2100"/>
                </a:lnSpc>
                <a:defRPr/>
              </a:pPr>
              <a:r>
                <a:rPr lang="en-US" sz="1600" dirty="0">
                  <a:solidFill>
                    <a:schemeClr val="bg2"/>
                  </a:solidFill>
                  <a:cs typeface="+mn-cs"/>
                </a:rPr>
                <a:t>Sourcing</a:t>
              </a:r>
              <a:endParaRPr lang="en-US" sz="1600" dirty="0">
                <a:solidFill>
                  <a:schemeClr val="bg2"/>
                </a:solidFill>
                <a:cs typeface="+mn-cs"/>
              </a:endParaRPr>
            </a:p>
          </p:txBody>
        </p:sp>
        <p:sp>
          <p:nvSpPr>
            <p:cNvPr id="13" name="Rectangle 12"/>
            <p:cNvSpPr/>
            <p:nvPr/>
          </p:nvSpPr>
          <p:spPr>
            <a:xfrm rot="16200000">
              <a:off x="7047219" y="4469235"/>
              <a:ext cx="1932055" cy="3270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Critical Information</a:t>
              </a:r>
              <a:endParaRPr lang="en-US" sz="1600" dirty="0"/>
            </a:p>
          </p:txBody>
        </p:sp>
        <p:sp>
          <p:nvSpPr>
            <p:cNvPr id="14" name="Rectangle 13"/>
            <p:cNvSpPr/>
            <p:nvPr/>
          </p:nvSpPr>
          <p:spPr>
            <a:xfrm>
              <a:off x="8178371" y="5592449"/>
              <a:ext cx="1629016" cy="3270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Source Data</a:t>
              </a:r>
              <a:endParaRPr lang="en-US" sz="1600" dirty="0"/>
            </a:p>
          </p:txBody>
        </p:sp>
      </p:grpSp>
      <p:pic>
        <p:nvPicPr>
          <p:cNvPr id="20490" name="Picture 20" descr="FINAL FINAL.BMP"/>
          <p:cNvPicPr>
            <a:picLocks noChangeAspect="1"/>
          </p:cNvPicPr>
          <p:nvPr/>
        </p:nvPicPr>
        <p:blipFill>
          <a:blip r:embed="rId3"/>
          <a:srcRect/>
          <a:stretch>
            <a:fillRect/>
          </a:stretch>
        </p:blipFill>
        <p:spPr bwMode="auto">
          <a:xfrm>
            <a:off x="4165600" y="3271838"/>
            <a:ext cx="2976563" cy="2976562"/>
          </a:xfrm>
          <a:prstGeom prst="rect">
            <a:avLst/>
          </a:prstGeom>
          <a:noFill/>
          <a:ln w="9525">
            <a:noFill/>
            <a:miter lim="800000"/>
            <a:headEnd/>
            <a:tailEnd/>
          </a:ln>
        </p:spPr>
      </p:pic>
      <p:sp>
        <p:nvSpPr>
          <p:cNvPr id="22" name="TextBox 21"/>
          <p:cNvSpPr txBox="1"/>
          <p:nvPr/>
        </p:nvSpPr>
        <p:spPr>
          <a:xfrm>
            <a:off x="1209675" y="1374775"/>
            <a:ext cx="1635125" cy="1263650"/>
          </a:xfrm>
          <a:prstGeom prst="rect">
            <a:avLst/>
          </a:prstGeom>
          <a:solidFill>
            <a:srgbClr val="D4EBF6"/>
          </a:solidFill>
        </p:spPr>
        <p:txBody>
          <a:bodyPr tIns="274320" rIns="0"/>
          <a:lstStyle/>
          <a:p>
            <a:pPr>
              <a:lnSpc>
                <a:spcPts val="2100"/>
              </a:lnSpc>
              <a:defRPr/>
            </a:pPr>
            <a:r>
              <a:rPr lang="en-US" sz="1600" dirty="0">
                <a:solidFill>
                  <a:schemeClr val="accent4"/>
                </a:solidFill>
                <a:cs typeface="+mn-cs"/>
              </a:rPr>
              <a:t>IHS Consulting &amp; Advisory Services</a:t>
            </a:r>
          </a:p>
        </p:txBody>
      </p:sp>
      <p:sp>
        <p:nvSpPr>
          <p:cNvPr id="23" name="Rectangle 22"/>
          <p:cNvSpPr/>
          <p:nvPr/>
        </p:nvSpPr>
        <p:spPr>
          <a:xfrm rot="16200000">
            <a:off x="404813" y="1855788"/>
            <a:ext cx="1265237" cy="300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Expertise</a:t>
            </a:r>
            <a:endParaRPr lang="en-US" sz="1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2200" smtClean="0"/>
              <a:t>Tourism Generated $1,119M in Total Tax Revenue in 2013</a:t>
            </a:r>
          </a:p>
        </p:txBody>
      </p:sp>
      <p:sp>
        <p:nvSpPr>
          <p:cNvPr id="58370" name="Rectangle 3"/>
          <p:cNvSpPr>
            <a:spLocks noGrp="1" noChangeArrowheads="1"/>
          </p:cNvSpPr>
          <p:nvPr>
            <p:ph type="body" idx="1"/>
          </p:nvPr>
        </p:nvSpPr>
        <p:spPr/>
        <p:txBody>
          <a:bodyPr/>
          <a:lstStyle/>
          <a:p>
            <a:pPr>
              <a:lnSpc>
                <a:spcPct val="90000"/>
              </a:lnSpc>
              <a:spcBef>
                <a:spcPct val="100000"/>
              </a:spcBef>
            </a:pPr>
            <a:r>
              <a:rPr lang="en-US" sz="2000" smtClean="0"/>
              <a:t>Tourism activity generated $682 million in state and local government revenue in 2013, a 5.2% increase over 2012.</a:t>
            </a:r>
          </a:p>
          <a:p>
            <a:pPr>
              <a:lnSpc>
                <a:spcPct val="90000"/>
              </a:lnSpc>
              <a:spcBef>
                <a:spcPct val="100000"/>
              </a:spcBef>
            </a:pPr>
            <a:r>
              <a:rPr lang="en-US" sz="2000" smtClean="0"/>
              <a:t>In 2013, $431 million in state tax revenue was generated by the travel &amp; tourism sector in Rhode Island. Indirect business tax (sales tax) and the gaming taxes are the two largest contributors.</a:t>
            </a:r>
          </a:p>
          <a:p>
            <a:pPr>
              <a:lnSpc>
                <a:spcPct val="90000"/>
              </a:lnSpc>
              <a:spcBef>
                <a:spcPct val="100000"/>
              </a:spcBef>
            </a:pPr>
            <a:r>
              <a:rPr lang="en-US" altLang="en-US" sz="2000" smtClean="0"/>
              <a:t>Tourism contributes disproportionately to state &amp; local tax revenue. While Total Tourism is responsible for 5.5% of total RI GSP, it contributed 8.9% of state government revenue in 2013.</a:t>
            </a:r>
          </a:p>
          <a:p>
            <a:pPr>
              <a:lnSpc>
                <a:spcPct val="90000"/>
              </a:lnSpc>
              <a:spcBef>
                <a:spcPct val="100000"/>
              </a:spcBef>
            </a:pPr>
            <a:r>
              <a:rPr lang="en-US" sz="2000" smtClean="0"/>
              <a:t>If tourism didn’t exist, each RI household would pay $1,597 more in taxes to maintain the current level of state and local tax receipts.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State and Local Government Revenue</a:t>
            </a:r>
          </a:p>
        </p:txBody>
      </p:sp>
      <p:graphicFrame>
        <p:nvGraphicFramePr>
          <p:cNvPr id="930948" name="Group 132"/>
          <p:cNvGraphicFramePr>
            <a:graphicFrameLocks noGrp="1"/>
          </p:cNvGraphicFramePr>
          <p:nvPr/>
        </p:nvGraphicFramePr>
        <p:xfrm>
          <a:off x="1219200" y="1765300"/>
          <a:ext cx="6638925" cy="4297363"/>
        </p:xfrm>
        <a:graphic>
          <a:graphicData uri="http://schemas.openxmlformats.org/drawingml/2006/table">
            <a:tbl>
              <a:tblPr/>
              <a:tblGrid>
                <a:gridCol w="3535363"/>
                <a:gridCol w="1438275"/>
                <a:gridCol w="1665287"/>
              </a:tblGrid>
              <a:tr h="166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Tax Revenues from Tourism (TSA)</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 </a:t>
                      </a:r>
                      <a:r>
                        <a:rPr kumimoji="0" lang="en-US" sz="1200" b="1" i="1" u="none" strike="noStrike" cap="none" normalizeH="0" baseline="0" dirty="0" smtClean="0">
                          <a:ln>
                            <a:noFill/>
                          </a:ln>
                          <a:solidFill>
                            <a:schemeClr val="bg1"/>
                          </a:solidFill>
                          <a:effectLst/>
                          <a:latin typeface="Arial" charset="0"/>
                        </a:rPr>
                        <a:t>($Million)</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’12-’13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Government</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112.1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Social Security &amp; 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204.0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6.0%</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0" i="0" u="none" strike="noStrike" cap="none" normalizeH="0" baseline="0" dirty="0" smtClean="0">
                        <a:ln>
                          <a:noFill/>
                        </a:ln>
                        <a:solidFill>
                          <a:schemeClr val="tx1"/>
                        </a:solidFill>
                        <a:effectLst/>
                        <a:latin typeface="Arial" charset="0"/>
                      </a:endParaRPr>
                    </a:p>
                  </a:txBody>
                  <a:tcPr marR="457200" marT="9144" marB="9144" anchor="ctr" horzOverflow="overflow">
                    <a:lnL w="12700" cap="flat" cmpd="sng" algn="ctr">
                      <a:solidFill>
                        <a:schemeClr val="tx1"/>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4.5%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Sales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153.3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Licenses &amp; Fees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Gaming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178.8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5.7%</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State Share of Occupancy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430.6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Local Share of Occupancy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8.7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Property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242.4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251.1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5.8%</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1,119.4</a:t>
                      </a:r>
                    </a:p>
                  </a:txBody>
                  <a:tcPr marL="0"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5.5%</a:t>
                      </a:r>
                    </a:p>
                  </a:txBody>
                  <a:tcPr marL="0" marR="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9479" name="Text Box 94"/>
          <p:cNvSpPr txBox="1">
            <a:spLocks noChangeArrowheads="1"/>
          </p:cNvSpPr>
          <p:nvPr/>
        </p:nvSpPr>
        <p:spPr bwMode="auto">
          <a:xfrm>
            <a:off x="560388" y="6429375"/>
            <a:ext cx="4178300" cy="244475"/>
          </a:xfrm>
          <a:prstGeom prst="rect">
            <a:avLst/>
          </a:prstGeom>
          <a:noFill/>
          <a:ln w="9525" algn="ctr">
            <a:noFill/>
            <a:miter lim="800000"/>
            <a:headEnd/>
            <a:tailEnd/>
          </a:ln>
        </p:spPr>
        <p:txBody>
          <a:bodyPr wrap="none">
            <a:spAutoFit/>
          </a:bodyPr>
          <a:lstStyle/>
          <a:p>
            <a:r>
              <a:rPr lang="en-US" i="1"/>
              <a:t>* Remainder of Room Tax not distributed back to local towns and cities.</a:t>
            </a:r>
          </a:p>
        </p:txBody>
      </p:sp>
      <p:sp>
        <p:nvSpPr>
          <p:cNvPr id="59480" name="Text Box 114"/>
          <p:cNvSpPr txBox="1">
            <a:spLocks noChangeArrowheads="1"/>
          </p:cNvSpPr>
          <p:nvPr/>
        </p:nvSpPr>
        <p:spPr bwMode="auto">
          <a:xfrm>
            <a:off x="1246188" y="6118225"/>
            <a:ext cx="942975" cy="246063"/>
          </a:xfrm>
          <a:prstGeom prst="rect">
            <a:avLst/>
          </a:prstGeom>
          <a:noFill/>
          <a:ln w="9525" algn="ctr">
            <a:noFill/>
            <a:miter lim="800000"/>
            <a:headEnd/>
            <a:tailEnd/>
          </a:ln>
        </p:spPr>
        <p:txBody>
          <a:bodyPr wrap="none">
            <a:spAutoFit/>
          </a:bodyPr>
          <a:lstStyle/>
          <a:p>
            <a:r>
              <a:rPr lang="en-US" i="1"/>
              <a:t>Source:  IHS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AutoShape 2"/>
          <p:cNvSpPr>
            <a:spLocks noChangeArrowheads="1"/>
          </p:cNvSpPr>
          <p:nvPr/>
        </p:nvSpPr>
        <p:spPr bwMode="auto">
          <a:xfrm>
            <a:off x="0" y="1363663"/>
            <a:ext cx="9144000" cy="5494337"/>
          </a:xfrm>
          <a:prstGeom prst="roundRect">
            <a:avLst>
              <a:gd name="adj" fmla="val 16667"/>
            </a:avLst>
          </a:prstGeom>
          <a:blipFill dpi="0" rotWithShape="1">
            <a:blip r:embed="rId2"/>
            <a:srcRect/>
            <a:stretch>
              <a:fillRect/>
            </a:stretch>
          </a:blipFill>
          <a:ln w="28575" algn="ctr">
            <a:solidFill>
              <a:srgbClr val="CAD3DC"/>
            </a:solidFill>
            <a:round/>
            <a:headEnd/>
            <a:tailEnd/>
          </a:ln>
        </p:spPr>
        <p:txBody>
          <a:bodyPr lIns="0" rIns="0" anchor="b"/>
          <a:lstStyle/>
          <a:p>
            <a:pPr algn="r"/>
            <a:endParaRPr lang="en-US" sz="1800" b="1"/>
          </a:p>
          <a:p>
            <a:pPr algn="r"/>
            <a:endParaRPr lang="en-US" sz="1800" b="1"/>
          </a:p>
          <a:p>
            <a:pPr algn="r"/>
            <a:endParaRPr lang="en-US" sz="1800" b="1"/>
          </a:p>
          <a:p>
            <a:pPr algn="r">
              <a:lnSpc>
                <a:spcPct val="110000"/>
              </a:lnSpc>
              <a:spcAft>
                <a:spcPct val="20000"/>
              </a:spcAft>
              <a:buClr>
                <a:srgbClr val="A50021"/>
              </a:buClr>
            </a:pPr>
            <a:endParaRPr lang="en-US" sz="1600" b="1"/>
          </a:p>
          <a:p>
            <a:pPr algn="r">
              <a:lnSpc>
                <a:spcPct val="110000"/>
              </a:lnSpc>
              <a:spcAft>
                <a:spcPct val="20000"/>
              </a:spcAft>
            </a:pPr>
            <a:r>
              <a:rPr lang="en-US" sz="1600" b="1"/>
              <a:t> </a:t>
            </a:r>
          </a:p>
        </p:txBody>
      </p:sp>
      <p:sp>
        <p:nvSpPr>
          <p:cNvPr id="60418" name="Rectangle 3"/>
          <p:cNvSpPr>
            <a:spLocks noGrp="1" noChangeArrowheads="1"/>
          </p:cNvSpPr>
          <p:nvPr>
            <p:ph type="title"/>
          </p:nvPr>
        </p:nvSpPr>
        <p:spPr/>
        <p:txBody>
          <a:bodyPr/>
          <a:lstStyle/>
          <a:p>
            <a:r>
              <a:rPr lang="en-US" smtClean="0"/>
              <a:t>How Important?</a:t>
            </a:r>
          </a:p>
        </p:txBody>
      </p:sp>
      <p:sp>
        <p:nvSpPr>
          <p:cNvPr id="60419" name="AutoShape 4" descr="#1 Beach RGB"/>
          <p:cNvSpPr>
            <a:spLocks noChangeArrowheads="1"/>
          </p:cNvSpPr>
          <p:nvPr/>
        </p:nvSpPr>
        <p:spPr bwMode="auto">
          <a:xfrm>
            <a:off x="0" y="2052638"/>
            <a:ext cx="2747963" cy="3533775"/>
          </a:xfrm>
          <a:prstGeom prst="roundRect">
            <a:avLst>
              <a:gd name="adj" fmla="val 16667"/>
            </a:avLst>
          </a:prstGeom>
          <a:blipFill dpi="0" rotWithShape="1">
            <a:blip r:embed="rId3"/>
            <a:srcRect/>
            <a:stretch>
              <a:fillRect/>
            </a:stretch>
          </a:blipFill>
          <a:ln w="28575" algn="ctr">
            <a:solidFill>
              <a:srgbClr val="CAD3DC"/>
            </a:solidFill>
            <a:round/>
            <a:headEnd/>
            <a:tailEnd/>
          </a:ln>
        </p:spPr>
        <p:txBody>
          <a:bodyPr/>
          <a:lstStyle/>
          <a:p>
            <a:pPr algn="ctr">
              <a:buClr>
                <a:srgbClr val="A50021"/>
              </a:buClr>
            </a:pPr>
            <a:endParaRPr lang="en-US" altLang="en-US" sz="2400" b="1">
              <a:solidFill>
                <a:schemeClr val="bg1"/>
              </a:solidFill>
            </a:endParaRPr>
          </a:p>
          <a:p>
            <a:pPr algn="ctr">
              <a:buClr>
                <a:srgbClr val="A50021"/>
              </a:buClr>
            </a:pPr>
            <a:r>
              <a:rPr lang="en-US" altLang="en-US" sz="2400" b="1">
                <a:solidFill>
                  <a:schemeClr val="bg1"/>
                </a:solidFill>
              </a:rPr>
              <a:t>Total Tourism-related spending of </a:t>
            </a:r>
          </a:p>
          <a:p>
            <a:pPr algn="ctr">
              <a:buClr>
                <a:srgbClr val="A50021"/>
              </a:buClr>
            </a:pPr>
            <a:r>
              <a:rPr lang="en-US" altLang="en-US" sz="2400">
                <a:solidFill>
                  <a:schemeClr val="bg1"/>
                </a:solidFill>
                <a:latin typeface="Arial Black" pitchFamily="34" charset="0"/>
              </a:rPr>
              <a:t>$5.88 billion</a:t>
            </a:r>
            <a:endParaRPr lang="en-US" sz="2400">
              <a:solidFill>
                <a:schemeClr val="bg1"/>
              </a:solidFill>
              <a:latin typeface="Arial Black" pitchFamily="34" charset="0"/>
            </a:endParaRPr>
          </a:p>
        </p:txBody>
      </p:sp>
      <p:sp>
        <p:nvSpPr>
          <p:cNvPr id="60420" name="WordArt 7"/>
          <p:cNvSpPr>
            <a:spLocks noChangeArrowheads="1" noChangeShapeType="1" noTextEdit="1"/>
          </p:cNvSpPr>
          <p:nvPr/>
        </p:nvSpPr>
        <p:spPr bwMode="auto">
          <a:xfrm>
            <a:off x="3467100" y="1530350"/>
            <a:ext cx="5133975"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TSA + UNDER 50MILE VISITORS</a:t>
            </a:r>
          </a:p>
        </p:txBody>
      </p:sp>
      <p:sp>
        <p:nvSpPr>
          <p:cNvPr id="60421" name="WordArt 8"/>
          <p:cNvSpPr>
            <a:spLocks noChangeArrowheads="1" noChangeShapeType="1" noTextEdit="1"/>
          </p:cNvSpPr>
          <p:nvPr/>
        </p:nvSpPr>
        <p:spPr bwMode="auto">
          <a:xfrm>
            <a:off x="3597275" y="3284538"/>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60422" name="WordArt 9"/>
          <p:cNvSpPr>
            <a:spLocks noChangeArrowheads="1" noChangeShapeType="1" noTextEdit="1"/>
          </p:cNvSpPr>
          <p:nvPr/>
        </p:nvSpPr>
        <p:spPr bwMode="auto">
          <a:xfrm>
            <a:off x="3635375" y="491807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60423" name="Text Box 10"/>
          <p:cNvSpPr txBox="1">
            <a:spLocks noChangeArrowheads="1"/>
          </p:cNvSpPr>
          <p:nvPr/>
        </p:nvSpPr>
        <p:spPr bwMode="auto">
          <a:xfrm>
            <a:off x="1423988" y="6442075"/>
            <a:ext cx="4251325" cy="246063"/>
          </a:xfrm>
          <a:prstGeom prst="rect">
            <a:avLst/>
          </a:prstGeom>
          <a:noFill/>
          <a:ln w="9525" algn="ctr">
            <a:noFill/>
            <a:miter lim="800000"/>
            <a:headEnd/>
            <a:tailEnd/>
          </a:ln>
        </p:spPr>
        <p:txBody>
          <a:bodyPr wrap="none">
            <a:spAutoFit/>
          </a:bodyPr>
          <a:lstStyle/>
          <a:p>
            <a:r>
              <a:rPr lang="en-US" i="1"/>
              <a:t>% shown are for total state GSP and employment, including Government</a:t>
            </a:r>
          </a:p>
        </p:txBody>
      </p:sp>
      <p:sp>
        <p:nvSpPr>
          <p:cNvPr id="60424" name="TextBox 10"/>
          <p:cNvSpPr txBox="1">
            <a:spLocks noChangeArrowheads="1"/>
          </p:cNvSpPr>
          <p:nvPr/>
        </p:nvSpPr>
        <p:spPr bwMode="auto">
          <a:xfrm>
            <a:off x="4484688" y="3532188"/>
            <a:ext cx="4224337" cy="1323975"/>
          </a:xfrm>
          <a:prstGeom prst="rect">
            <a:avLst/>
          </a:prstGeom>
          <a:noFill/>
          <a:ln w="9525">
            <a:noFill/>
            <a:miter lim="800000"/>
            <a:headEnd/>
            <a:tailEnd/>
          </a:ln>
        </p:spPr>
        <p:txBody>
          <a:bodyPr>
            <a:spAutoFit/>
          </a:bodyPr>
          <a:lstStyle/>
          <a:p>
            <a:pPr>
              <a:spcAft>
                <a:spcPct val="20000"/>
              </a:spcAft>
              <a:buClr>
                <a:srgbClr val="A50021"/>
              </a:buClr>
            </a:pPr>
            <a:r>
              <a:rPr lang="en-US" sz="1800" b="1"/>
              <a:t>Gross State Product: </a:t>
            </a:r>
            <a:r>
              <a:rPr lang="en-US" sz="1800">
                <a:latin typeface="Arial Black" pitchFamily="34" charset="0"/>
              </a:rPr>
              <a:t>$2.80 billion</a:t>
            </a:r>
            <a:r>
              <a:rPr lang="en-US" sz="1800" b="1"/>
              <a:t> </a:t>
            </a:r>
          </a:p>
          <a:p>
            <a:pPr lvl="4">
              <a:spcAft>
                <a:spcPct val="20000"/>
              </a:spcAft>
              <a:buClr>
                <a:srgbClr val="A50021"/>
              </a:buClr>
            </a:pPr>
            <a:r>
              <a:rPr lang="en-US" sz="1600" b="1"/>
              <a:t>               5.3% of GSP</a:t>
            </a:r>
          </a:p>
          <a:p>
            <a:pPr>
              <a:spcAft>
                <a:spcPct val="20000"/>
              </a:spcAft>
              <a:buClr>
                <a:srgbClr val="A50021"/>
              </a:buClr>
            </a:pPr>
            <a:r>
              <a:rPr lang="en-US" sz="1800" b="1"/>
              <a:t>Total Employment:       4</a:t>
            </a:r>
            <a:r>
              <a:rPr lang="en-US" sz="1800">
                <a:latin typeface="Arial Black" pitchFamily="34" charset="0"/>
              </a:rPr>
              <a:t>5,162 jobs </a:t>
            </a:r>
          </a:p>
          <a:p>
            <a:pPr>
              <a:lnSpc>
                <a:spcPct val="110000"/>
              </a:lnSpc>
              <a:spcAft>
                <a:spcPct val="20000"/>
              </a:spcAft>
              <a:buClr>
                <a:srgbClr val="A50021"/>
              </a:buClr>
            </a:pPr>
            <a:r>
              <a:rPr lang="en-US" b="1"/>
              <a:t>		</a:t>
            </a:r>
            <a:r>
              <a:rPr lang="en-US" sz="1600" b="1"/>
              <a:t>   9.6% of Employment</a:t>
            </a:r>
          </a:p>
        </p:txBody>
      </p:sp>
      <p:sp>
        <p:nvSpPr>
          <p:cNvPr id="60425" name="TextBox 11"/>
          <p:cNvSpPr txBox="1">
            <a:spLocks noChangeArrowheads="1"/>
          </p:cNvSpPr>
          <p:nvPr/>
        </p:nvSpPr>
        <p:spPr bwMode="auto">
          <a:xfrm>
            <a:off x="3195638" y="1862138"/>
            <a:ext cx="5334000" cy="1138237"/>
          </a:xfrm>
          <a:prstGeom prst="rect">
            <a:avLst/>
          </a:prstGeom>
          <a:noFill/>
          <a:ln w="9525">
            <a:noFill/>
            <a:miter lim="800000"/>
            <a:headEnd/>
            <a:tailEnd/>
          </a:ln>
        </p:spPr>
        <p:txBody>
          <a:bodyPr>
            <a:spAutoFit/>
          </a:bodyPr>
          <a:lstStyle/>
          <a:p>
            <a:pPr algn="r"/>
            <a:r>
              <a:rPr lang="en-US" sz="1800" b="1"/>
              <a:t>Gross State Product:        </a:t>
            </a:r>
            <a:r>
              <a:rPr lang="en-US" sz="1800">
                <a:latin typeface="Arial Black" pitchFamily="34" charset="0"/>
              </a:rPr>
              <a:t>$3.88 billion</a:t>
            </a:r>
            <a:r>
              <a:rPr lang="en-US">
                <a:latin typeface="Arial Black" pitchFamily="34" charset="0"/>
              </a:rPr>
              <a:t> </a:t>
            </a:r>
          </a:p>
          <a:p>
            <a:pPr lvl="4" algn="r"/>
            <a:r>
              <a:rPr lang="en-US" sz="1600" b="1"/>
              <a:t>       7.3 % of GSP</a:t>
            </a:r>
          </a:p>
          <a:p>
            <a:pPr algn="r"/>
            <a:r>
              <a:rPr lang="en-US" sz="1800" b="1"/>
              <a:t>Total Employment:       </a:t>
            </a:r>
            <a:r>
              <a:rPr lang="en-US" sz="1800">
                <a:latin typeface="Arial Black" pitchFamily="34" charset="0"/>
              </a:rPr>
              <a:t>66,616 jobs </a:t>
            </a:r>
          </a:p>
          <a:p>
            <a:pPr algn="r"/>
            <a:r>
              <a:rPr lang="en-US" sz="1600" b="1"/>
              <a:t>	14.1% of Employment</a:t>
            </a:r>
          </a:p>
        </p:txBody>
      </p:sp>
      <p:sp>
        <p:nvSpPr>
          <p:cNvPr id="60426" name="TextBox 12"/>
          <p:cNvSpPr txBox="1">
            <a:spLocks noChangeArrowheads="1"/>
          </p:cNvSpPr>
          <p:nvPr/>
        </p:nvSpPr>
        <p:spPr bwMode="auto">
          <a:xfrm>
            <a:off x="4810125" y="5221288"/>
            <a:ext cx="4086225" cy="1311275"/>
          </a:xfrm>
          <a:prstGeom prst="rect">
            <a:avLst/>
          </a:prstGeom>
          <a:noFill/>
          <a:ln w="9525">
            <a:noFill/>
            <a:miter lim="800000"/>
            <a:headEnd/>
            <a:tailEnd/>
          </a:ln>
        </p:spPr>
        <p:txBody>
          <a:bodyPr>
            <a:spAutoFit/>
          </a:bodyPr>
          <a:lstStyle/>
          <a:p>
            <a:pPr>
              <a:spcAft>
                <a:spcPct val="20000"/>
              </a:spcAft>
            </a:pPr>
            <a:r>
              <a:rPr lang="en-US" sz="1800" b="1"/>
              <a:t>Core GSP:  	    </a:t>
            </a:r>
            <a:r>
              <a:rPr lang="en-US" sz="1800">
                <a:latin typeface="Arial Black" pitchFamily="34" charset="0"/>
              </a:rPr>
              <a:t>$2.38 billion 		</a:t>
            </a:r>
            <a:r>
              <a:rPr lang="en-US" sz="1600">
                <a:latin typeface="Arial Black" pitchFamily="34" charset="0"/>
              </a:rPr>
              <a:t>         </a:t>
            </a:r>
            <a:r>
              <a:rPr lang="en-US" sz="1600" b="1"/>
              <a:t>4.5% of GSP</a:t>
            </a:r>
          </a:p>
          <a:p>
            <a:pPr>
              <a:lnSpc>
                <a:spcPct val="110000"/>
              </a:lnSpc>
              <a:spcAft>
                <a:spcPct val="20000"/>
              </a:spcAft>
            </a:pPr>
            <a:r>
              <a:rPr lang="en-US" sz="1800" b="1"/>
              <a:t>Core Employment:  </a:t>
            </a:r>
            <a:r>
              <a:rPr lang="en-US" sz="1800">
                <a:latin typeface="Arial Black" pitchFamily="34" charset="0"/>
              </a:rPr>
              <a:t>39,849 jobs     	</a:t>
            </a:r>
            <a:r>
              <a:rPr lang="en-US" sz="1600">
                <a:latin typeface="Arial Black" pitchFamily="34" charset="0"/>
              </a:rPr>
              <a:t>          </a:t>
            </a:r>
            <a:r>
              <a:rPr lang="en-US" sz="1600" b="1"/>
              <a:t>8.5% of Employment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76200" y="914400"/>
            <a:ext cx="8686800" cy="381000"/>
          </a:xfrm>
          <a:prstGeom prst="rect">
            <a:avLst/>
          </a:prstGeom>
          <a:noFill/>
          <a:ln w="9525">
            <a:noFill/>
            <a:miter lim="800000"/>
            <a:headEnd/>
            <a:tailEnd/>
          </a:ln>
        </p:spPr>
        <p:txBody>
          <a:bodyPr anchor="ctr"/>
          <a:lstStyle/>
          <a:p>
            <a:r>
              <a:rPr lang="en-US" sz="2600" b="1">
                <a:solidFill>
                  <a:schemeClr val="bg1"/>
                </a:solidFill>
              </a:rPr>
              <a:t>Talking Points: What Do </a:t>
            </a:r>
            <a:r>
              <a:rPr lang="en-US" sz="2600" b="1" i="1">
                <a:solidFill>
                  <a:schemeClr val="bg1"/>
                </a:solidFill>
              </a:rPr>
              <a:t>Visitors</a:t>
            </a:r>
            <a:r>
              <a:rPr lang="en-US" sz="2600" b="1">
                <a:solidFill>
                  <a:schemeClr val="bg1"/>
                </a:solidFill>
              </a:rPr>
              <a:t> Mean to RI?</a:t>
            </a:r>
          </a:p>
        </p:txBody>
      </p:sp>
      <p:sp>
        <p:nvSpPr>
          <p:cNvPr id="663555" name="AutoShape 3"/>
          <p:cNvSpPr>
            <a:spLocks noChangeArrowheads="1"/>
          </p:cNvSpPr>
          <p:nvPr/>
        </p:nvSpPr>
        <p:spPr bwMode="auto">
          <a:xfrm>
            <a:off x="293688" y="1522413"/>
            <a:ext cx="8551862" cy="4745037"/>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ctr"/>
          <a:lstStyle/>
          <a:p>
            <a:pPr marL="742950" lvl="1" indent="-285750">
              <a:spcBef>
                <a:spcPct val="20000"/>
              </a:spcBef>
              <a:buClr>
                <a:schemeClr val="tx1"/>
              </a:buClr>
              <a:buFont typeface="Wingdings" pitchFamily="2" charset="2"/>
              <a:buChar char="ü"/>
              <a:defRPr/>
            </a:pPr>
            <a:r>
              <a:rPr lang="en-US" altLang="en-US" sz="2200" b="1" dirty="0">
                <a:effectLst>
                  <a:outerShdw blurRad="38100" dist="38100" dir="2700000" algn="tl">
                    <a:srgbClr val="C0C0C0"/>
                  </a:outerShdw>
                </a:effectLst>
                <a:cs typeface="+mn-cs"/>
              </a:rPr>
              <a:t>If tourism didn’t exist, each household would pay $1,597 more in taxes to maintain the current level of state and local tax receipts</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creates about $122 in tax receipts, $74 of which goes to state &amp; local authorities</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It takes only 214 visitors to pay for one Rhode Island public school student for one year</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RI visitor/traveler generates about $459 in expenditures, $45 of which goes to RI businesses that do not directly “touch” that visitor</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Every 203 visitors creates a new RI job</a:t>
            </a:r>
          </a:p>
          <a:p>
            <a:pPr marL="742950" lvl="1" indent="-285750">
              <a:lnSpc>
                <a:spcPct val="120000"/>
              </a:lnSpc>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adds about $259 to RI Gross State Product</a:t>
            </a:r>
            <a:endParaRPr lang="en-US" altLang="en-US" sz="2200" b="1" dirty="0">
              <a:solidFill>
                <a:schemeClr val="accent6"/>
              </a:solidFill>
              <a:effectLst>
                <a:outerShdw blurRad="38100" dist="38100" dir="2700000" algn="tl">
                  <a:srgbClr val="C0C0C0"/>
                </a:outerShdw>
              </a:effectLst>
              <a:cs typeface="+mn-cs"/>
            </a:endParaRPr>
          </a:p>
        </p:txBody>
      </p:sp>
      <p:sp>
        <p:nvSpPr>
          <p:cNvPr id="61443" name="Rectangle 5"/>
          <p:cNvSpPr>
            <a:spLocks noChangeArrowheads="1"/>
          </p:cNvSpPr>
          <p:nvPr/>
        </p:nvSpPr>
        <p:spPr bwMode="auto">
          <a:xfrm>
            <a:off x="655638" y="552450"/>
            <a:ext cx="7112000" cy="461963"/>
          </a:xfrm>
          <a:prstGeom prst="rect">
            <a:avLst/>
          </a:prstGeom>
          <a:noFill/>
          <a:ln w="9525">
            <a:noFill/>
            <a:miter lim="800000"/>
            <a:headEnd/>
            <a:tailEnd/>
          </a:ln>
        </p:spPr>
        <p:txBody>
          <a:bodyPr>
            <a:spAutoFit/>
          </a:bodyPr>
          <a:lstStyle/>
          <a:p>
            <a:r>
              <a:rPr lang="en-US" sz="2400" b="1"/>
              <a:t>Talking Points: What Do </a:t>
            </a:r>
            <a:r>
              <a:rPr lang="en-US" sz="2400" b="1" i="1"/>
              <a:t>Visitors</a:t>
            </a:r>
            <a:r>
              <a:rPr lang="en-US" sz="2400" b="1"/>
              <a:t> Mean to RI?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2663"/>
            <a:ext cx="7772400" cy="1362075"/>
          </a:xfrm>
        </p:spPr>
        <p:txBody>
          <a:bodyPr/>
          <a:lstStyle/>
          <a:p>
            <a:pPr>
              <a:defRPr/>
            </a:pPr>
            <a:r>
              <a:rPr lang="en-US" dirty="0" smtClean="0"/>
              <a:t>IHS Consulting</a:t>
            </a:r>
            <a:endParaRPr lang="en-US" dirty="0"/>
          </a:p>
        </p:txBody>
      </p:sp>
      <p:sp>
        <p:nvSpPr>
          <p:cNvPr id="62466" name="Text Placeholder 2"/>
          <p:cNvSpPr>
            <a:spLocks noGrp="1"/>
          </p:cNvSpPr>
          <p:nvPr>
            <p:ph type="body" idx="1"/>
          </p:nvPr>
        </p:nvSpPr>
        <p:spPr>
          <a:xfrm>
            <a:off x="709613" y="2085975"/>
            <a:ext cx="7772400" cy="1500188"/>
          </a:xfrm>
        </p:spPr>
        <p:txBody>
          <a:bodyPr/>
          <a:lstStyle/>
          <a:p>
            <a:r>
              <a:rPr lang="en-US" smtClean="0"/>
              <a:t>Leveraging the company’s full suite of data, intelligence &amp; expertise</a:t>
            </a:r>
          </a:p>
        </p:txBody>
      </p:sp>
      <p:sp>
        <p:nvSpPr>
          <p:cNvPr id="62467" name="Slide Number Placeholder 3"/>
          <p:cNvSpPr>
            <a:spLocks noGrp="1"/>
          </p:cNvSpPr>
          <p:nvPr>
            <p:ph type="sldNum" sz="quarter" idx="10"/>
          </p:nvPr>
        </p:nvSpPr>
        <p:spPr>
          <a:noFill/>
        </p:spPr>
        <p:txBody>
          <a:bodyPr/>
          <a:lstStyle/>
          <a:p>
            <a:fld id="{15242CE7-11C4-4A20-B091-BBBC38A5FA81}" type="slidenum">
              <a:rPr lang="en-US" smtClean="0">
                <a:cs typeface="Arial" charset="0"/>
              </a:rPr>
              <a:pPr/>
              <a:t>34</a:t>
            </a:fld>
            <a:endParaRPr lang="en-US" smtClean="0">
              <a:cs typeface="Arial" charset="0"/>
            </a:endParaRPr>
          </a:p>
        </p:txBody>
      </p:sp>
      <p:sp>
        <p:nvSpPr>
          <p:cNvPr id="62468" name="TextBox 5"/>
          <p:cNvSpPr txBox="1">
            <a:spLocks noChangeArrowheads="1"/>
          </p:cNvSpPr>
          <p:nvPr/>
        </p:nvSpPr>
        <p:spPr bwMode="auto">
          <a:xfrm>
            <a:off x="731838" y="4084638"/>
            <a:ext cx="2508250" cy="1169987"/>
          </a:xfrm>
          <a:prstGeom prst="rect">
            <a:avLst/>
          </a:prstGeom>
          <a:noFill/>
          <a:ln w="9525">
            <a:noFill/>
            <a:miter lim="800000"/>
            <a:headEnd/>
            <a:tailEnd/>
          </a:ln>
        </p:spPr>
        <p:txBody>
          <a:bodyPr>
            <a:spAutoFit/>
          </a:bodyPr>
          <a:lstStyle/>
          <a:p>
            <a:endParaRPr lang="en-US"/>
          </a:p>
          <a:p>
            <a:r>
              <a:rPr lang="en-US"/>
              <a:t>Shane Norton</a:t>
            </a:r>
          </a:p>
          <a:p>
            <a:r>
              <a:rPr lang="en-US"/>
              <a:t>IHS Economics and Country Risk</a:t>
            </a:r>
          </a:p>
          <a:p>
            <a:r>
              <a:rPr lang="en-US"/>
              <a:t>781.301.9071</a:t>
            </a:r>
          </a:p>
          <a:p>
            <a:r>
              <a:rPr lang="en-US">
                <a:hlinkClick r:id="rId3"/>
              </a:rPr>
              <a:t>shane.norton@ihs.com</a:t>
            </a:r>
            <a:endParaRPr lang="en-US"/>
          </a:p>
          <a:p>
            <a:endParaRPr lang="en-US"/>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150813" y="147638"/>
            <a:ext cx="7521575" cy="935037"/>
          </a:xfrm>
        </p:spPr>
        <p:txBody>
          <a:bodyPr/>
          <a:lstStyle/>
          <a:p>
            <a:r>
              <a:rPr lang="en-US" smtClean="0"/>
              <a:t>Core Capabilities for Government Consulting</a:t>
            </a:r>
          </a:p>
        </p:txBody>
      </p:sp>
      <p:sp>
        <p:nvSpPr>
          <p:cNvPr id="22530" name="Content Placeholder 1"/>
          <p:cNvSpPr>
            <a:spLocks noGrp="1"/>
          </p:cNvSpPr>
          <p:nvPr>
            <p:ph idx="1"/>
          </p:nvPr>
        </p:nvSpPr>
        <p:spPr>
          <a:xfrm>
            <a:off x="220663" y="1428750"/>
            <a:ext cx="8274050" cy="4779963"/>
          </a:xfrm>
        </p:spPr>
        <p:txBody>
          <a:bodyPr/>
          <a:lstStyle/>
          <a:p>
            <a:r>
              <a:rPr lang="en-US" b="1" smtClean="0"/>
              <a:t>Economic Impact Analysis</a:t>
            </a:r>
          </a:p>
          <a:p>
            <a:pPr lvl="1"/>
            <a:r>
              <a:rPr lang="en-US" smtClean="0"/>
              <a:t>Key themes: effects of public policy on the economy, jobs, incomes, tax revenues</a:t>
            </a:r>
          </a:p>
          <a:p>
            <a:pPr lvl="1"/>
            <a:endParaRPr lang="en-US" smtClean="0"/>
          </a:p>
          <a:p>
            <a:r>
              <a:rPr lang="en-US" b="1" smtClean="0"/>
              <a:t>Economic Development Strategy</a:t>
            </a:r>
          </a:p>
          <a:p>
            <a:pPr lvl="1"/>
            <a:r>
              <a:rPr lang="en-US" smtClean="0"/>
              <a:t>Key themes: national investment, industrial development, cluster analysis, tourism analysis</a:t>
            </a:r>
          </a:p>
          <a:p>
            <a:pPr lvl="1"/>
            <a:endParaRPr lang="en-US" smtClean="0"/>
          </a:p>
          <a:p>
            <a:r>
              <a:rPr lang="en-US" b="1" smtClean="0"/>
              <a:t>Market Sizing &amp; Forecasting</a:t>
            </a:r>
          </a:p>
          <a:p>
            <a:pPr lvl="1"/>
            <a:r>
              <a:rPr lang="en-US" smtClean="0"/>
              <a:t>Key themes: Product line forecasting, market size, market segmentation</a:t>
            </a:r>
          </a:p>
          <a:p>
            <a:pPr lvl="1"/>
            <a:endParaRPr lang="en-US" smtClean="0"/>
          </a:p>
          <a:p>
            <a:r>
              <a:rPr lang="en-US" b="1" smtClean="0"/>
              <a:t>Fraud, Waste &amp; Abuse Analytics</a:t>
            </a:r>
          </a:p>
          <a:p>
            <a:pPr lvl="1"/>
            <a:r>
              <a:rPr lang="en-US" smtClean="0"/>
              <a:t>Key themes: predictive modeling, data mining, fraud detection</a:t>
            </a:r>
          </a:p>
        </p:txBody>
      </p:sp>
      <p:sp>
        <p:nvSpPr>
          <p:cNvPr id="22531" name="Slide Number Placeholder 3"/>
          <p:cNvSpPr>
            <a:spLocks noGrp="1"/>
          </p:cNvSpPr>
          <p:nvPr>
            <p:ph type="sldNum" sz="quarter" idx="10"/>
          </p:nvPr>
        </p:nvSpPr>
        <p:spPr>
          <a:xfrm>
            <a:off x="7410450" y="6518275"/>
            <a:ext cx="409575" cy="215900"/>
          </a:xfrm>
          <a:noFill/>
        </p:spPr>
        <p:txBody>
          <a:bodyPr/>
          <a:lstStyle/>
          <a:p>
            <a:fld id="{207176FF-8A68-4EF5-AB42-CEFAF841E47B}" type="slidenum">
              <a:rPr lang="en-US" smtClean="0">
                <a:cs typeface="Arial" charset="0"/>
              </a:rPr>
              <a:pPr/>
              <a:t>4</a:t>
            </a:fld>
            <a:endParaRPr lang="en-US"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2238" y="619125"/>
            <a:ext cx="8686800" cy="381000"/>
          </a:xfrm>
        </p:spPr>
        <p:txBody>
          <a:bodyPr/>
          <a:lstStyle/>
          <a:p>
            <a:r>
              <a:rPr lang="en-US" smtClean="0"/>
              <a:t>Travel and Tourism Expertise</a:t>
            </a:r>
          </a:p>
        </p:txBody>
      </p:sp>
      <p:sp>
        <p:nvSpPr>
          <p:cNvPr id="699395" name="Rectangle 3"/>
          <p:cNvSpPr>
            <a:spLocks noGrp="1" noChangeArrowheads="1"/>
          </p:cNvSpPr>
          <p:nvPr>
            <p:ph idx="1"/>
          </p:nvPr>
        </p:nvSpPr>
        <p:spPr>
          <a:xfrm>
            <a:off x="457200" y="1622425"/>
            <a:ext cx="8229600" cy="4830763"/>
          </a:xfrm>
        </p:spPr>
        <p:txBody>
          <a:bodyPr/>
          <a:lstStyle/>
          <a:p>
            <a:pPr>
              <a:lnSpc>
                <a:spcPct val="80000"/>
              </a:lnSpc>
              <a:defRPr/>
            </a:pPr>
            <a:r>
              <a:rPr lang="en-GB" sz="2000" i="1" dirty="0">
                <a:solidFill>
                  <a:srgbClr val="003399"/>
                </a:solidFill>
                <a:effectLst>
                  <a:outerShdw blurRad="38100" dist="38100" dir="2700000" algn="tl">
                    <a:srgbClr val="C0C0C0"/>
                  </a:outerShdw>
                </a:effectLst>
              </a:rPr>
              <a:t>Visitation &amp; Spending Forecasts</a:t>
            </a:r>
            <a:r>
              <a:rPr lang="en-GB" sz="1800" dirty="0">
                <a:solidFill>
                  <a:srgbClr val="003399"/>
                </a:solidFill>
              </a:rPr>
              <a:t> –by category and by country, region, state, or U.S. city.  Market size, growth, and share.</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Market Feasibility &amp; Investment Facilitation</a:t>
            </a:r>
            <a:r>
              <a:rPr lang="en-GB" sz="1800" dirty="0">
                <a:solidFill>
                  <a:srgbClr val="003399"/>
                </a:solidFill>
              </a:rPr>
              <a:t> market analysis &amp; research, demand/supply review, policy evaluation, development cost analysis.</a:t>
            </a:r>
          </a:p>
          <a:p>
            <a:pPr>
              <a:lnSpc>
                <a:spcPct val="80000"/>
              </a:lnSpc>
              <a:defRPr/>
            </a:pPr>
            <a:endParaRPr lang="en-GB" sz="20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Destination Impact &amp; Concession Support</a:t>
            </a:r>
            <a:r>
              <a:rPr lang="en-GB" sz="1800" dirty="0">
                <a:solidFill>
                  <a:srgbClr val="003399"/>
                </a:solidFill>
              </a:rPr>
              <a:t> economic impact of the construction and operations of individual facilities –resort, convention center, entertainment venue, event…</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Economic Impact &amp; Tourism Satellite Accounting</a:t>
            </a:r>
            <a:r>
              <a:rPr lang="en-GB" sz="1800" dirty="0">
                <a:solidFill>
                  <a:srgbClr val="003399"/>
                </a:solidFill>
              </a:rPr>
              <a:t> conforming to the UN/WTO standards.  What does travel &amp; tourism contribute in jobs, wages, spending, and taxes to a national or local economy?</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Policy Analysis</a:t>
            </a:r>
            <a:r>
              <a:rPr lang="en-GB" sz="1800" dirty="0">
                <a:solidFill>
                  <a:srgbClr val="003399"/>
                </a:solidFill>
              </a:rPr>
              <a:t> travel &amp; tourism policy evaluation and rationalization.</a:t>
            </a:r>
            <a:endParaRPr lang="en-US" sz="1800" dirty="0">
              <a:solidFill>
                <a:srgbClr val="003399"/>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2" descr="Background"/>
          <p:cNvPicPr>
            <a:picLocks noChangeAspect="1" noChangeArrowheads="1"/>
          </p:cNvPicPr>
          <p:nvPr/>
        </p:nvPicPr>
        <p:blipFill>
          <a:blip r:embed="rId3"/>
          <a:srcRect l="301" t="7208" r="4504" b="2997"/>
          <a:stretch>
            <a:fillRect/>
          </a:stretch>
        </p:blipFill>
        <p:spPr bwMode="auto">
          <a:xfrm>
            <a:off x="4799013" y="1355725"/>
            <a:ext cx="4340225" cy="5487988"/>
          </a:xfrm>
          <a:prstGeom prst="rect">
            <a:avLst/>
          </a:prstGeom>
          <a:noFill/>
          <a:ln w="9525">
            <a:noFill/>
            <a:miter lim="800000"/>
            <a:headEnd/>
            <a:tailEnd/>
          </a:ln>
        </p:spPr>
      </p:pic>
      <p:sp>
        <p:nvSpPr>
          <p:cNvPr id="25602" name="Rectangle 3"/>
          <p:cNvSpPr>
            <a:spLocks noGrp="1" noChangeArrowheads="1"/>
          </p:cNvSpPr>
          <p:nvPr>
            <p:ph type="title"/>
          </p:nvPr>
        </p:nvSpPr>
        <p:spPr>
          <a:xfrm>
            <a:off x="122238" y="619125"/>
            <a:ext cx="8686800" cy="381000"/>
          </a:xfrm>
        </p:spPr>
        <p:txBody>
          <a:bodyPr/>
          <a:lstStyle/>
          <a:p>
            <a:r>
              <a:rPr lang="en-US" altLang="en-US" smtClean="0"/>
              <a:t>Tourism Satellite Accounting</a:t>
            </a:r>
            <a:endParaRPr lang="en-US" smtClean="0"/>
          </a:p>
        </p:txBody>
      </p:sp>
      <p:sp>
        <p:nvSpPr>
          <p:cNvPr id="25603" name="Rectangle 4"/>
          <p:cNvSpPr>
            <a:spLocks noGrp="1" noChangeArrowheads="1"/>
          </p:cNvSpPr>
          <p:nvPr>
            <p:ph idx="1"/>
          </p:nvPr>
        </p:nvSpPr>
        <p:spPr>
          <a:xfrm>
            <a:off x="200025" y="1411288"/>
            <a:ext cx="8575675" cy="4733925"/>
          </a:xfrm>
        </p:spPr>
        <p:txBody>
          <a:bodyPr/>
          <a:lstStyle/>
          <a:p>
            <a:pPr>
              <a:lnSpc>
                <a:spcPct val="80000"/>
              </a:lnSpc>
            </a:pPr>
            <a:r>
              <a:rPr lang="en-US" altLang="en-US" smtClean="0"/>
              <a:t>The </a:t>
            </a:r>
            <a:r>
              <a:rPr lang="en-US" altLang="en-US" b="1" smtClean="0">
                <a:solidFill>
                  <a:srgbClr val="000099"/>
                </a:solidFill>
              </a:rPr>
              <a:t>Tourism Satellite Account </a:t>
            </a:r>
            <a:r>
              <a:rPr lang="en-US" altLang="en-US" smtClean="0"/>
              <a:t>is the international (UN/WTO, OECD) standard for measuring the contribution of tourism to an economy</a:t>
            </a:r>
          </a:p>
          <a:p>
            <a:pPr>
              <a:lnSpc>
                <a:spcPct val="80000"/>
              </a:lnSpc>
            </a:pPr>
            <a:endParaRPr lang="en-US" altLang="en-US" smtClean="0"/>
          </a:p>
          <a:p>
            <a:pPr>
              <a:lnSpc>
                <a:spcPct val="80000"/>
              </a:lnSpc>
            </a:pPr>
            <a:r>
              <a:rPr lang="en-US" altLang="en-US" smtClean="0"/>
              <a:t>Measuring the industry “tourism” is difficult:</a:t>
            </a:r>
          </a:p>
          <a:p>
            <a:pPr lvl="1">
              <a:lnSpc>
                <a:spcPct val="80000"/>
              </a:lnSpc>
            </a:pPr>
            <a:r>
              <a:rPr lang="en-US" altLang="en-US" sz="2000" smtClean="0"/>
              <a:t>Tourism industry is not measured in standard economic accounting systems.</a:t>
            </a:r>
          </a:p>
          <a:p>
            <a:pPr lvl="1">
              <a:lnSpc>
                <a:spcPct val="80000"/>
              </a:lnSpc>
            </a:pPr>
            <a:r>
              <a:rPr lang="en-AU" altLang="en-US" sz="2000" smtClean="0"/>
              <a:t>Most industries are accounted via the </a:t>
            </a:r>
            <a:r>
              <a:rPr lang="en-AU" altLang="en-US" sz="2000" i="1" smtClean="0"/>
              <a:t>supply-side</a:t>
            </a:r>
            <a:r>
              <a:rPr lang="en-AU" altLang="en-US" sz="2000" smtClean="0"/>
              <a:t>: firms are categorized into NAICS codes and asked about jobs, revenues, costs.</a:t>
            </a:r>
          </a:p>
          <a:p>
            <a:pPr lvl="1">
              <a:lnSpc>
                <a:spcPct val="80000"/>
              </a:lnSpc>
            </a:pPr>
            <a:r>
              <a:rPr lang="en-AU" altLang="en-US" sz="2100" smtClean="0"/>
              <a:t>But tourism is a </a:t>
            </a:r>
            <a:r>
              <a:rPr lang="en-AU" altLang="en-US" sz="2100" i="1" smtClean="0"/>
              <a:t>demand-side</a:t>
            </a:r>
            <a:r>
              <a:rPr lang="en-AU" altLang="en-US" sz="2100" smtClean="0"/>
              <a:t> activity: </a:t>
            </a:r>
            <a:br>
              <a:rPr lang="en-AU" altLang="en-US" sz="2100" smtClean="0"/>
            </a:br>
            <a:r>
              <a:rPr lang="en-AU" altLang="en-US" sz="2100" smtClean="0"/>
              <a:t>the focus is on what the </a:t>
            </a:r>
            <a:r>
              <a:rPr lang="en-US" altLang="en-US" sz="2100" smtClean="0"/>
              <a:t>traveler</a:t>
            </a:r>
            <a:r>
              <a:rPr lang="en-AU" altLang="en-US" sz="2100" smtClean="0"/>
              <a:t> buys before and during a trip.  </a:t>
            </a:r>
            <a:r>
              <a:rPr lang="en-AU" altLang="en-US" sz="2200" smtClean="0"/>
              <a:t>As a result, tourism touches many industries</a:t>
            </a:r>
          </a:p>
          <a:p>
            <a:pPr lvl="1">
              <a:lnSpc>
                <a:spcPct val="80000"/>
              </a:lnSpc>
            </a:pPr>
            <a:endParaRPr lang="en-AU" altLang="en-US" sz="2200" smtClean="0"/>
          </a:p>
          <a:p>
            <a:pPr>
              <a:lnSpc>
                <a:spcPct val="80000"/>
              </a:lnSpc>
            </a:pPr>
            <a:r>
              <a:rPr lang="en-US" altLang="en-US" sz="2400" smtClean="0"/>
              <a:t>4Cs: Credibility, Comprehensiveness, Comparability, Consistency</a:t>
            </a:r>
            <a:endParaRPr lang="en-AU" altLang="en-US" sz="2400" smtClean="0"/>
          </a:p>
        </p:txBody>
      </p:sp>
      <p:sp>
        <p:nvSpPr>
          <p:cNvPr id="25604" name="Rectangle 5"/>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3FA4FA2E-419C-420D-921C-9565A223A265}" type="slidenum">
              <a:rPr lang="en-US"/>
              <a:pPr algn="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49" name="Picture 2" descr="key"/>
          <p:cNvPicPr>
            <a:picLocks noChangeAspect="1" noChangeArrowheads="1"/>
          </p:cNvPicPr>
          <p:nvPr/>
        </p:nvPicPr>
        <p:blipFill>
          <a:blip r:embed="rId3"/>
          <a:srcRect l="191" r="276"/>
          <a:stretch>
            <a:fillRect/>
          </a:stretch>
        </p:blipFill>
        <p:spPr bwMode="auto">
          <a:xfrm>
            <a:off x="0" y="1346200"/>
            <a:ext cx="9144000" cy="5511800"/>
          </a:xfrm>
          <a:prstGeom prst="rect">
            <a:avLst/>
          </a:prstGeom>
          <a:noFill/>
          <a:ln w="9525">
            <a:noFill/>
            <a:miter lim="800000"/>
            <a:headEnd/>
            <a:tailEnd/>
          </a:ln>
        </p:spPr>
      </p:pic>
      <p:sp>
        <p:nvSpPr>
          <p:cNvPr id="27650" name="Rectangle 3"/>
          <p:cNvSpPr>
            <a:spLocks noGrp="1" noChangeArrowheads="1"/>
          </p:cNvSpPr>
          <p:nvPr>
            <p:ph type="title"/>
          </p:nvPr>
        </p:nvSpPr>
        <p:spPr>
          <a:xfrm>
            <a:off x="136525" y="606425"/>
            <a:ext cx="8686800" cy="381000"/>
          </a:xfrm>
        </p:spPr>
        <p:txBody>
          <a:bodyPr/>
          <a:lstStyle/>
          <a:p>
            <a:r>
              <a:rPr lang="en-US" smtClean="0"/>
              <a:t>Benefits of a TSA: Benchmarking &amp; Analysis</a:t>
            </a:r>
            <a:endParaRPr lang="en-GB" smtClean="0"/>
          </a:p>
        </p:txBody>
      </p:sp>
      <p:sp>
        <p:nvSpPr>
          <p:cNvPr id="703493" name="Rectangle 5"/>
          <p:cNvSpPr>
            <a:spLocks noGrp="1" noChangeArrowheads="1"/>
          </p:cNvSpPr>
          <p:nvPr>
            <p:ph idx="1"/>
          </p:nvPr>
        </p:nvSpPr>
        <p:spPr>
          <a:xfrm>
            <a:off x="533400" y="1752600"/>
            <a:ext cx="8229600" cy="4610100"/>
          </a:xfrm>
        </p:spPr>
        <p:txBody>
          <a:bodyPr/>
          <a:lstStyle/>
          <a:p>
            <a:pPr>
              <a:buFont typeface="Wingdings" pitchFamily="2" charset="2"/>
              <a:buChar char="ü"/>
              <a:defRPr/>
            </a:pPr>
            <a:r>
              <a:rPr lang="en-US" sz="1800" dirty="0">
                <a:solidFill>
                  <a:srgbClr val="000099"/>
                </a:solidFill>
                <a:effectLst>
                  <a:outerShdw blurRad="38100" dist="38100" dir="2700000" algn="tl">
                    <a:srgbClr val="C0C0C0"/>
                  </a:outerShdw>
                </a:effectLst>
              </a:rPr>
              <a:t>Are we spending enough on tourism promotion and infrastructure?</a:t>
            </a:r>
            <a:r>
              <a:rPr lang="en-US" sz="1600" dirty="0">
                <a:solidFill>
                  <a:srgbClr val="000099"/>
                </a:solidFill>
              </a:rPr>
              <a:t>  </a:t>
            </a:r>
            <a:r>
              <a:rPr lang="en-US" sz="1600" i="1" dirty="0">
                <a:solidFill>
                  <a:srgbClr val="000099"/>
                </a:solidFill>
              </a:rPr>
              <a:t>Compares government support of the tourism sector with government revenue generated by tourism.</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Which are our best economic development targets and are candidate-requested concessions worth it?</a:t>
            </a:r>
            <a:r>
              <a:rPr lang="en-US" sz="1600" dirty="0">
                <a:solidFill>
                  <a:srgbClr val="000099"/>
                </a:solidFill>
              </a:rPr>
              <a:t>  </a:t>
            </a:r>
            <a:r>
              <a:rPr lang="en-US" sz="1600" i="1" dirty="0">
                <a:solidFill>
                  <a:srgbClr val="000099"/>
                </a:solidFill>
              </a:rPr>
              <a:t>Allows policy-makers to compare the size &amp; growth of tourism to other industrial sectors.</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What is the ROI of public tourism investment?</a:t>
            </a:r>
            <a:r>
              <a:rPr lang="en-US" sz="1600" dirty="0">
                <a:solidFill>
                  <a:srgbClr val="000099"/>
                </a:solidFill>
              </a:rPr>
              <a:t>  </a:t>
            </a:r>
            <a:r>
              <a:rPr lang="en-US" sz="1600" i="1" dirty="0">
                <a:solidFill>
                  <a:srgbClr val="000099"/>
                </a:solidFill>
              </a:rPr>
              <a:t>Enables analysts to assess long-term health of the tourism sector vis-a-vis capital investment and </a:t>
            </a:r>
            <a:r>
              <a:rPr lang="en-US" sz="1600" i="1" dirty="0" smtClean="0">
                <a:solidFill>
                  <a:srgbClr val="000099"/>
                </a:solidFill>
              </a:rPr>
              <a:t>government </a:t>
            </a:r>
            <a:r>
              <a:rPr lang="en-US" sz="1600" i="1" dirty="0">
                <a:solidFill>
                  <a:srgbClr val="000099"/>
                </a:solidFill>
              </a:rPr>
              <a:t>support.</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benchmark ourselves against our destination competition?</a:t>
            </a:r>
            <a:r>
              <a:rPr lang="en-US" sz="1600" dirty="0">
                <a:solidFill>
                  <a:srgbClr val="000099"/>
                </a:solidFill>
              </a:rPr>
              <a:t>  </a:t>
            </a:r>
            <a:r>
              <a:rPr lang="en-US" sz="1600" i="1" dirty="0">
                <a:solidFill>
                  <a:srgbClr val="000099"/>
                </a:solidFill>
              </a:rPr>
              <a:t>Provides an accepted international standard for benchmarking.</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communicate the full value of tourism to policy makers, businesses, and citizens?</a:t>
            </a:r>
            <a:r>
              <a:rPr lang="en-US" sz="1600" dirty="0">
                <a:solidFill>
                  <a:srgbClr val="000099"/>
                </a:solidFill>
              </a:rPr>
              <a:t>  </a:t>
            </a:r>
            <a:r>
              <a:rPr lang="en-US" sz="1600" i="1" dirty="0">
                <a:solidFill>
                  <a:srgbClr val="000099"/>
                </a:solidFill>
              </a:rPr>
              <a:t>Quantifies how other industries benefit from tourism.</a:t>
            </a:r>
          </a:p>
        </p:txBody>
      </p:sp>
      <p:sp>
        <p:nvSpPr>
          <p:cNvPr id="27652" name="Rectangle 4"/>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06734F8D-2F14-4620-AEA0-979CD5ADC713}" type="slidenum">
              <a:rPr lang="en-US"/>
              <a:pPr algn="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27013" y="808038"/>
            <a:ext cx="8686800" cy="381000"/>
          </a:xfrm>
        </p:spPr>
        <p:txBody>
          <a:bodyPr/>
          <a:lstStyle/>
          <a:p>
            <a:r>
              <a:rPr lang="en-US" smtClean="0"/>
              <a:t>TSA and Tourism Economic Impact: </a:t>
            </a:r>
            <a:br>
              <a:rPr lang="en-US" smtClean="0"/>
            </a:br>
            <a:r>
              <a:rPr lang="en-US" smtClean="0"/>
              <a:t>Client Examples</a:t>
            </a:r>
          </a:p>
        </p:txBody>
      </p:sp>
      <p:sp>
        <p:nvSpPr>
          <p:cNvPr id="704515" name="Rectangle 3"/>
          <p:cNvSpPr>
            <a:spLocks noGrp="1" noChangeArrowheads="1"/>
          </p:cNvSpPr>
          <p:nvPr>
            <p:ph idx="1"/>
          </p:nvPr>
        </p:nvSpPr>
        <p:spPr>
          <a:xfrm>
            <a:off x="228600" y="1447800"/>
            <a:ext cx="4343400" cy="4830763"/>
          </a:xfrm>
        </p:spPr>
        <p:txBody>
          <a:bodyPr/>
          <a:lstStyle/>
          <a:p>
            <a:pPr>
              <a:lnSpc>
                <a:spcPct val="80000"/>
              </a:lnSpc>
              <a:buFontTx/>
              <a:buNone/>
              <a:defRPr/>
            </a:pPr>
            <a:r>
              <a:rPr lang="en-US" sz="2400" dirty="0">
                <a:solidFill>
                  <a:srgbClr val="000099"/>
                </a:solidFill>
                <a:effectLst>
                  <a:outerShdw blurRad="38100" dist="38100" dir="2700000" algn="tl">
                    <a:srgbClr val="C0C0C0"/>
                  </a:outerShdw>
                </a:effectLst>
              </a:rPr>
              <a:t>Tourism Satellite Account</a:t>
            </a:r>
          </a:p>
          <a:p>
            <a:pPr>
              <a:lnSpc>
                <a:spcPct val="80000"/>
              </a:lnSpc>
              <a:buFontTx/>
              <a:buNone/>
              <a:defRPr/>
            </a:pPr>
            <a:endParaRPr lang="en-US" sz="1800" dirty="0">
              <a:solidFill>
                <a:srgbClr val="000099"/>
              </a:solidFill>
              <a:effectLst>
                <a:outerShdw blurRad="38100" dist="38100" dir="2700000" algn="tl">
                  <a:srgbClr val="C0C0C0"/>
                </a:outerShdw>
              </a:effectLst>
            </a:endParaRPr>
          </a:p>
          <a:p>
            <a:pPr lvl="1">
              <a:lnSpc>
                <a:spcPct val="80000"/>
              </a:lnSpc>
              <a:defRPr/>
            </a:pPr>
            <a:r>
              <a:rPr lang="en-US" sz="1600" dirty="0" smtClean="0">
                <a:solidFill>
                  <a:srgbClr val="000099"/>
                </a:solidFill>
              </a:rPr>
              <a:t>Rhode Island</a:t>
            </a:r>
          </a:p>
          <a:p>
            <a:pPr lvl="1">
              <a:lnSpc>
                <a:spcPct val="80000"/>
              </a:lnSpc>
              <a:defRPr/>
            </a:pPr>
            <a:r>
              <a:rPr lang="en-US" sz="1600" dirty="0" smtClean="0">
                <a:solidFill>
                  <a:srgbClr val="000099"/>
                </a:solidFill>
              </a:rPr>
              <a:t>South Dakota</a:t>
            </a:r>
          </a:p>
          <a:p>
            <a:pPr lvl="1">
              <a:lnSpc>
                <a:spcPct val="80000"/>
              </a:lnSpc>
              <a:defRPr/>
            </a:pPr>
            <a:r>
              <a:rPr lang="en-US" sz="1600" dirty="0" smtClean="0">
                <a:solidFill>
                  <a:srgbClr val="000099"/>
                </a:solidFill>
              </a:rPr>
              <a:t>North Dakota</a:t>
            </a:r>
          </a:p>
          <a:p>
            <a:pPr lvl="1">
              <a:lnSpc>
                <a:spcPct val="80000"/>
              </a:lnSpc>
              <a:defRPr/>
            </a:pPr>
            <a:r>
              <a:rPr lang="en-US" sz="1600" dirty="0" smtClean="0">
                <a:solidFill>
                  <a:srgbClr val="000099"/>
                </a:solidFill>
              </a:rPr>
              <a:t>Kansas</a:t>
            </a:r>
            <a:endParaRPr lang="en-US" sz="1600" dirty="0">
              <a:solidFill>
                <a:srgbClr val="000099"/>
              </a:solidFill>
            </a:endParaRPr>
          </a:p>
          <a:p>
            <a:pPr lvl="1">
              <a:lnSpc>
                <a:spcPct val="80000"/>
              </a:lnSpc>
              <a:defRPr/>
            </a:pPr>
            <a:r>
              <a:rPr lang="en-US" sz="1600" dirty="0" smtClean="0">
                <a:solidFill>
                  <a:srgbClr val="000099"/>
                </a:solidFill>
              </a:rPr>
              <a:t>New </a:t>
            </a:r>
            <a:r>
              <a:rPr lang="en-US" sz="1600" dirty="0">
                <a:solidFill>
                  <a:srgbClr val="000099"/>
                </a:solidFill>
              </a:rPr>
              <a:t>Jersey </a:t>
            </a:r>
          </a:p>
          <a:p>
            <a:pPr lvl="1">
              <a:lnSpc>
                <a:spcPct val="80000"/>
              </a:lnSpc>
              <a:defRPr/>
            </a:pPr>
            <a:r>
              <a:rPr lang="en-US" sz="1600" dirty="0">
                <a:solidFill>
                  <a:srgbClr val="000099"/>
                </a:solidFill>
              </a:rPr>
              <a:t>Bahamas</a:t>
            </a:r>
          </a:p>
          <a:p>
            <a:pPr lvl="1">
              <a:lnSpc>
                <a:spcPct val="80000"/>
              </a:lnSpc>
              <a:defRPr/>
            </a:pPr>
            <a:r>
              <a:rPr lang="en-US" sz="1600" dirty="0">
                <a:solidFill>
                  <a:srgbClr val="000099"/>
                </a:solidFill>
              </a:rPr>
              <a:t>Delaware</a:t>
            </a:r>
          </a:p>
          <a:p>
            <a:pPr lvl="1">
              <a:lnSpc>
                <a:spcPct val="80000"/>
              </a:lnSpc>
              <a:defRPr/>
            </a:pPr>
            <a:r>
              <a:rPr lang="en-US" sz="1600" dirty="0">
                <a:solidFill>
                  <a:srgbClr val="000099"/>
                </a:solidFill>
              </a:rPr>
              <a:t>Maryland</a:t>
            </a:r>
          </a:p>
          <a:p>
            <a:pPr lvl="1">
              <a:lnSpc>
                <a:spcPct val="80000"/>
              </a:lnSpc>
              <a:defRPr/>
            </a:pPr>
            <a:r>
              <a:rPr lang="en-US" sz="1600" dirty="0">
                <a:solidFill>
                  <a:srgbClr val="000099"/>
                </a:solidFill>
              </a:rPr>
              <a:t>Israel</a:t>
            </a:r>
          </a:p>
          <a:p>
            <a:pPr lvl="1">
              <a:lnSpc>
                <a:spcPct val="80000"/>
              </a:lnSpc>
              <a:defRPr/>
            </a:pPr>
            <a:r>
              <a:rPr lang="en-US" sz="1600" dirty="0">
                <a:solidFill>
                  <a:srgbClr val="000099"/>
                </a:solidFill>
              </a:rPr>
              <a:t>Dubai</a:t>
            </a:r>
          </a:p>
          <a:p>
            <a:pPr lvl="1">
              <a:lnSpc>
                <a:spcPct val="80000"/>
              </a:lnSpc>
              <a:defRPr/>
            </a:pPr>
            <a:r>
              <a:rPr lang="en-US" sz="1600" dirty="0">
                <a:solidFill>
                  <a:srgbClr val="000099"/>
                </a:solidFill>
              </a:rPr>
              <a:t>Abu Dhabi</a:t>
            </a:r>
          </a:p>
          <a:p>
            <a:pPr lvl="1">
              <a:lnSpc>
                <a:spcPct val="80000"/>
              </a:lnSpc>
              <a:defRPr/>
            </a:pPr>
            <a:r>
              <a:rPr lang="en-US" sz="1600" dirty="0" smtClean="0">
                <a:solidFill>
                  <a:srgbClr val="000099"/>
                </a:solidFill>
              </a:rPr>
              <a:t>Guam</a:t>
            </a:r>
            <a:endParaRPr lang="en-US" sz="1600" dirty="0">
              <a:solidFill>
                <a:srgbClr val="000099"/>
              </a:solidFill>
            </a:endParaRPr>
          </a:p>
          <a:p>
            <a:pPr lvl="1">
              <a:lnSpc>
                <a:spcPct val="80000"/>
              </a:lnSpc>
              <a:defRPr/>
            </a:pPr>
            <a:r>
              <a:rPr lang="en-US" sz="1600" dirty="0">
                <a:solidFill>
                  <a:srgbClr val="000099"/>
                </a:solidFill>
              </a:rPr>
              <a:t>North Carolina</a:t>
            </a:r>
          </a:p>
          <a:p>
            <a:pPr lvl="1">
              <a:lnSpc>
                <a:spcPct val="80000"/>
              </a:lnSpc>
              <a:defRPr/>
            </a:pPr>
            <a:r>
              <a:rPr lang="en-US" sz="1600" dirty="0">
                <a:solidFill>
                  <a:srgbClr val="000099"/>
                </a:solidFill>
              </a:rPr>
              <a:t>Alaska</a:t>
            </a:r>
          </a:p>
          <a:p>
            <a:pPr lvl="1">
              <a:lnSpc>
                <a:spcPct val="80000"/>
              </a:lnSpc>
              <a:defRPr/>
            </a:pPr>
            <a:r>
              <a:rPr lang="en-US" sz="1600" dirty="0">
                <a:solidFill>
                  <a:srgbClr val="000099"/>
                </a:solidFill>
              </a:rPr>
              <a:t>South Carolina</a:t>
            </a:r>
          </a:p>
          <a:p>
            <a:pPr lvl="1">
              <a:lnSpc>
                <a:spcPct val="80000"/>
              </a:lnSpc>
              <a:defRPr/>
            </a:pPr>
            <a:r>
              <a:rPr lang="en-US" sz="1600" dirty="0">
                <a:solidFill>
                  <a:srgbClr val="000099"/>
                </a:solidFill>
              </a:rPr>
              <a:t>Virginia</a:t>
            </a:r>
          </a:p>
          <a:p>
            <a:pPr lvl="1">
              <a:lnSpc>
                <a:spcPct val="80000"/>
              </a:lnSpc>
              <a:defRPr/>
            </a:pPr>
            <a:r>
              <a:rPr lang="en-US" sz="1600" dirty="0">
                <a:solidFill>
                  <a:srgbClr val="000099"/>
                </a:solidFill>
              </a:rPr>
              <a:t>Utah</a:t>
            </a:r>
          </a:p>
        </p:txBody>
      </p:sp>
      <p:sp>
        <p:nvSpPr>
          <p:cNvPr id="704516" name="Rectangle 4"/>
          <p:cNvSpPr>
            <a:spLocks noChangeArrowheads="1"/>
          </p:cNvSpPr>
          <p:nvPr/>
        </p:nvSpPr>
        <p:spPr bwMode="auto">
          <a:xfrm>
            <a:off x="4800600" y="1447800"/>
            <a:ext cx="4114800" cy="16764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Economic Impact</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Idaho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Pennsylvania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a:t>
            </a:r>
          </a:p>
        </p:txBody>
      </p:sp>
      <p:sp>
        <p:nvSpPr>
          <p:cNvPr id="704517" name="Rectangle 5"/>
          <p:cNvSpPr>
            <a:spLocks noChangeArrowheads="1"/>
          </p:cNvSpPr>
          <p:nvPr/>
        </p:nvSpPr>
        <p:spPr bwMode="auto">
          <a:xfrm>
            <a:off x="4787900" y="2981325"/>
            <a:ext cx="4114800" cy="6985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City Tourism Impact</a:t>
            </a:r>
            <a:endParaRPr lang="en-US" dirty="0">
              <a:solidFill>
                <a:srgbClr val="000099"/>
              </a:solidFill>
              <a:cs typeface="+mn-cs"/>
            </a:endParaRPr>
          </a:p>
        </p:txBody>
      </p:sp>
      <p:sp>
        <p:nvSpPr>
          <p:cNvPr id="704518" name="Rectangle 6"/>
          <p:cNvSpPr>
            <a:spLocks noChangeArrowheads="1"/>
          </p:cNvSpPr>
          <p:nvPr/>
        </p:nvSpPr>
        <p:spPr bwMode="auto">
          <a:xfrm>
            <a:off x="4267200" y="3429000"/>
            <a:ext cx="2514600" cy="34290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Washington, DC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NYC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Dallas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Boston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Arlington, TX</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Sacramento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Baltimore</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Philadelphia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Orlando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Camden &amp; SNJ</a:t>
            </a:r>
          </a:p>
        </p:txBody>
      </p:sp>
      <p:sp>
        <p:nvSpPr>
          <p:cNvPr id="704519" name="Rectangle 7"/>
          <p:cNvSpPr>
            <a:spLocks noChangeArrowheads="1"/>
          </p:cNvSpPr>
          <p:nvPr/>
        </p:nvSpPr>
        <p:spPr bwMode="auto">
          <a:xfrm>
            <a:off x="6242050" y="3429000"/>
            <a:ext cx="2057400" cy="3124200"/>
          </a:xfrm>
          <a:prstGeom prst="rect">
            <a:avLst/>
          </a:prstGeom>
          <a:noFill/>
          <a:ln w="9525" algn="ctr">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Tulsa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St. Louis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Kansas City</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Battle Creek</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Durham, NC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Savannah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Pittsburgh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Austin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Indianapolis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Omaha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Tourism Economic Impact: Definitions</a:t>
            </a:r>
          </a:p>
        </p:txBody>
      </p:sp>
      <p:sp>
        <p:nvSpPr>
          <p:cNvPr id="31746" name="Content Placeholder 2"/>
          <p:cNvSpPr>
            <a:spLocks noGrp="1"/>
          </p:cNvSpPr>
          <p:nvPr>
            <p:ph idx="1"/>
          </p:nvPr>
        </p:nvSpPr>
        <p:spPr>
          <a:xfrm>
            <a:off x="220663" y="1458913"/>
            <a:ext cx="8537575" cy="4508500"/>
          </a:xfrm>
        </p:spPr>
        <p:txBody>
          <a:bodyPr/>
          <a:lstStyle/>
          <a:p>
            <a:pPr>
              <a:lnSpc>
                <a:spcPct val="80000"/>
              </a:lnSpc>
              <a:buClr>
                <a:srgbClr val="000099"/>
              </a:buClr>
            </a:pPr>
            <a:r>
              <a:rPr lang="en-US" altLang="en-US" sz="1600" b="1" u="sng" smtClean="0">
                <a:solidFill>
                  <a:schemeClr val="tx1"/>
                </a:solidFill>
              </a:rPr>
              <a:t>Visitor:</a:t>
            </a:r>
            <a:r>
              <a:rPr lang="en-US" altLang="en-US" sz="1600" b="1" smtClean="0">
                <a:solidFill>
                  <a:schemeClr val="tx1"/>
                </a:solidFill>
              </a:rPr>
              <a:t>  </a:t>
            </a:r>
            <a:r>
              <a:rPr lang="en-US" altLang="en-US" sz="1600" smtClean="0"/>
              <a:t>GT 50 miles, non-commuting; All overnight trips</a:t>
            </a:r>
          </a:p>
          <a:p>
            <a:pPr>
              <a:lnSpc>
                <a:spcPct val="80000"/>
              </a:lnSpc>
              <a:buClr>
                <a:srgbClr val="000099"/>
              </a:buClr>
            </a:pPr>
            <a:r>
              <a:rPr lang="en-US" altLang="en-US" sz="1600" b="1" u="sng" smtClean="0">
                <a:solidFill>
                  <a:schemeClr val="tx1"/>
                </a:solidFill>
              </a:rPr>
              <a:t>Resident Tourism:  </a:t>
            </a:r>
            <a:r>
              <a:rPr lang="en-US" altLang="en-US" sz="1600" smtClean="0"/>
              <a:t>Outbound purchases made in advance of a trip only. Resident usage of RI tourism assets are not included.</a:t>
            </a:r>
          </a:p>
          <a:p>
            <a:pPr>
              <a:lnSpc>
                <a:spcPct val="80000"/>
              </a:lnSpc>
              <a:buClr>
                <a:srgbClr val="000099"/>
              </a:buClr>
            </a:pPr>
            <a:endParaRPr lang="en-US" altLang="en-US" sz="1600" smtClean="0"/>
          </a:p>
          <a:p>
            <a:pPr>
              <a:lnSpc>
                <a:spcPct val="80000"/>
              </a:lnSpc>
              <a:buClr>
                <a:srgbClr val="000099"/>
              </a:buClr>
            </a:pPr>
            <a:r>
              <a:rPr lang="en-US" altLang="en-US" sz="1600" b="1" u="sng" smtClean="0">
                <a:solidFill>
                  <a:schemeClr val="tx1"/>
                </a:solidFill>
              </a:rPr>
              <a:t>Tourism Expenditures:</a:t>
            </a:r>
            <a:r>
              <a:rPr lang="en-US" altLang="en-US" sz="1600" b="1" smtClean="0">
                <a:solidFill>
                  <a:schemeClr val="tx1"/>
                </a:solidFill>
              </a:rPr>
              <a:t>  </a:t>
            </a:r>
            <a:r>
              <a:rPr lang="en-US" altLang="en-US" sz="1600" smtClean="0"/>
              <a:t>A TSA concept, includes all spending by all constituents on travel made in the state (RI), including tourism related investments</a:t>
            </a:r>
          </a:p>
          <a:p>
            <a:pPr>
              <a:lnSpc>
                <a:spcPct val="80000"/>
              </a:lnSpc>
              <a:buClr>
                <a:srgbClr val="000099"/>
              </a:buClr>
            </a:pPr>
            <a:r>
              <a:rPr lang="en-US" altLang="en-US" sz="1600" b="1" u="sng" smtClean="0">
                <a:solidFill>
                  <a:schemeClr val="tx1"/>
                </a:solidFill>
              </a:rPr>
              <a:t>Visitor Spending: </a:t>
            </a:r>
            <a:r>
              <a:rPr lang="en-US" altLang="en-US" sz="1600" b="1" smtClean="0">
                <a:solidFill>
                  <a:schemeClr val="tx1"/>
                </a:solidFill>
              </a:rPr>
              <a:t> </a:t>
            </a:r>
            <a:r>
              <a:rPr lang="en-US" altLang="en-US" sz="1600" smtClean="0"/>
              <a:t>Spending in the jurisdiction by visitors (see above) (on accommodations, food &amp; beverage, shopping, transportation, entertainment,…)</a:t>
            </a:r>
          </a:p>
          <a:p>
            <a:pPr>
              <a:lnSpc>
                <a:spcPct val="80000"/>
              </a:lnSpc>
              <a:buClr>
                <a:srgbClr val="000099"/>
              </a:buClr>
            </a:pPr>
            <a:r>
              <a:rPr lang="en-US" altLang="en-US" sz="1600" b="1" u="sng" smtClean="0">
                <a:solidFill>
                  <a:schemeClr val="tx1"/>
                </a:solidFill>
              </a:rPr>
              <a:t>Economic Impact:</a:t>
            </a:r>
            <a:r>
              <a:rPr lang="en-US" altLang="en-US" sz="1600" b="1" smtClean="0">
                <a:solidFill>
                  <a:schemeClr val="tx1"/>
                </a:solidFill>
              </a:rPr>
              <a:t>  </a:t>
            </a:r>
            <a:r>
              <a:rPr lang="en-US" altLang="en-US" sz="1600" smtClean="0"/>
              <a:t>“GDP” definition…spending less value of supply chain purchases made outside RI.  The amount retained in the RI economy.</a:t>
            </a:r>
          </a:p>
          <a:p>
            <a:pPr>
              <a:lnSpc>
                <a:spcPct val="80000"/>
              </a:lnSpc>
              <a:buClr>
                <a:srgbClr val="000099"/>
              </a:buClr>
            </a:pPr>
            <a:r>
              <a:rPr lang="en-US" altLang="en-US" sz="1600" b="1" u="sng" smtClean="0">
                <a:solidFill>
                  <a:schemeClr val="tx1"/>
                </a:solidFill>
              </a:rPr>
              <a:t>Import Leakages:</a:t>
            </a:r>
            <a:r>
              <a:rPr lang="en-US" altLang="en-US" sz="1600" b="1" smtClean="0">
                <a:solidFill>
                  <a:schemeClr val="tx1"/>
                </a:solidFill>
              </a:rPr>
              <a:t>  </a:t>
            </a:r>
            <a:r>
              <a:rPr lang="en-US" altLang="en-US" sz="1600" smtClean="0"/>
              <a:t>The value of supply chain purchases made outside of RI.</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Direct</a:t>
            </a:r>
            <a:r>
              <a:rPr lang="en-US" altLang="en-US" sz="1600" b="1" u="sng" smtClean="0">
                <a:solidFill>
                  <a:schemeClr val="tx1"/>
                </a:solidFill>
              </a:rPr>
              <a:t> Spending/Jobs/Wages/Taxes: </a:t>
            </a:r>
            <a:r>
              <a:rPr lang="en-US" altLang="en-US" sz="1600" b="1" smtClean="0">
                <a:solidFill>
                  <a:schemeClr val="tx1"/>
                </a:solidFill>
              </a:rPr>
              <a:t> </a:t>
            </a:r>
            <a:r>
              <a:rPr lang="en-US" altLang="en-US" sz="1600" smtClean="0"/>
              <a:t>Industries that “touch” the visitor (e.g. hotels, restaurants, museums,…)</a:t>
            </a:r>
          </a:p>
          <a:p>
            <a:pPr>
              <a:lnSpc>
                <a:spcPct val="80000"/>
              </a:lnSpc>
              <a:buClr>
                <a:srgbClr val="000099"/>
              </a:buClr>
            </a:pPr>
            <a:r>
              <a:rPr lang="en-US" altLang="en-US" sz="1600" b="1" i="1" u="sng" smtClean="0">
                <a:solidFill>
                  <a:schemeClr val="tx1"/>
                </a:solidFill>
              </a:rPr>
              <a:t>Indirect</a:t>
            </a:r>
            <a:r>
              <a:rPr lang="en-US" altLang="en-US" sz="1600" b="1" u="sng" smtClean="0">
                <a:solidFill>
                  <a:schemeClr val="tx1"/>
                </a:solidFill>
              </a:rPr>
              <a:t> Spending/Jobs/Wages/Taxes:</a:t>
            </a:r>
            <a:r>
              <a:rPr lang="en-US" altLang="en-US" sz="1600" b="1" smtClean="0">
                <a:solidFill>
                  <a:schemeClr val="tx1"/>
                </a:solidFill>
              </a:rPr>
              <a:t>  </a:t>
            </a:r>
            <a:r>
              <a:rPr lang="en-US" altLang="en-US" sz="1600" smtClean="0"/>
              <a:t>Industries that supply those that touch the visitor</a:t>
            </a:r>
          </a:p>
          <a:p>
            <a:pPr>
              <a:lnSpc>
                <a:spcPct val="80000"/>
              </a:lnSpc>
              <a:buClr>
                <a:srgbClr val="000099"/>
              </a:buClr>
            </a:pPr>
            <a:r>
              <a:rPr lang="en-US" altLang="en-US" sz="1600" b="1" i="1" u="sng" smtClean="0">
                <a:solidFill>
                  <a:schemeClr val="tx1"/>
                </a:solidFill>
              </a:rPr>
              <a:t>Induced </a:t>
            </a:r>
            <a:r>
              <a:rPr lang="en-US" altLang="en-US" sz="1600" b="1" u="sng" smtClean="0">
                <a:solidFill>
                  <a:schemeClr val="tx1"/>
                </a:solidFill>
              </a:rPr>
              <a:t>Spending/Jobs/Wages/Taxes:</a:t>
            </a:r>
            <a:r>
              <a:rPr lang="en-US" altLang="en-US" sz="1600" b="1" smtClean="0">
                <a:solidFill>
                  <a:schemeClr val="tx1"/>
                </a:solidFill>
              </a:rPr>
              <a:t>  </a:t>
            </a:r>
            <a:r>
              <a:rPr lang="en-US" altLang="en-US" sz="1600" smtClean="0"/>
              <a:t>Workers of industries that touch or supply spend their wages locally</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Core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based purely off of visitor expenditures</a:t>
            </a:r>
          </a:p>
          <a:p>
            <a:pPr>
              <a:lnSpc>
                <a:spcPct val="80000"/>
              </a:lnSpc>
              <a:buClr>
                <a:srgbClr val="000099"/>
              </a:buClr>
            </a:pPr>
            <a:r>
              <a:rPr lang="en-US" altLang="en-US" sz="1600" b="1" i="1" u="sng" smtClean="0">
                <a:solidFill>
                  <a:schemeClr val="tx1"/>
                </a:solidFill>
              </a:rPr>
              <a:t>Total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Include investment, government support, and expenditures</a:t>
            </a:r>
          </a:p>
          <a:p>
            <a:endParaRPr lang="en-US" smtClean="0"/>
          </a:p>
        </p:txBody>
      </p:sp>
      <p:sp>
        <p:nvSpPr>
          <p:cNvPr id="31747" name="Slide Number Placeholder 3"/>
          <p:cNvSpPr>
            <a:spLocks noGrp="1"/>
          </p:cNvSpPr>
          <p:nvPr>
            <p:ph type="sldNum" sz="quarter" idx="10"/>
          </p:nvPr>
        </p:nvSpPr>
        <p:spPr>
          <a:noFill/>
        </p:spPr>
        <p:txBody>
          <a:bodyPr/>
          <a:lstStyle/>
          <a:p>
            <a:fld id="{E3560EF6-5F48-44B1-A722-1A6037CE35D2}" type="slidenum">
              <a:rPr lang="en-US" smtClean="0">
                <a:cs typeface="Arial" charset="0"/>
              </a:rPr>
              <a:pPr/>
              <a:t>9</a:t>
            </a:fld>
            <a:endParaRPr lang="en-US" smtClean="0">
              <a:cs typeface="Arial"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9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42713</TotalTime>
  <Words>3057</Words>
  <Application>Microsoft Office PowerPoint</Application>
  <PresentationFormat>On-screen Show (4:3)</PresentationFormat>
  <Paragraphs>984</Paragraphs>
  <Slides>34</Slides>
  <Notes>13</Notes>
  <HiddenSlides>5</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34</vt:i4>
      </vt:variant>
    </vt:vector>
  </HeadingPairs>
  <TitlesOfParts>
    <vt:vector size="46" baseType="lpstr">
      <vt:lpstr>Arial</vt:lpstr>
      <vt:lpstr>Times</vt:lpstr>
      <vt:lpstr>ＭＳ Ｐゴシック</vt:lpstr>
      <vt:lpstr>HelveticaNeueLT Std Lt</vt:lpstr>
      <vt:lpstr>Wingdings</vt:lpstr>
      <vt:lpstr>Arial Black</vt:lpstr>
      <vt:lpstr>Verdana</vt:lpstr>
      <vt:lpstr>Times New Roman</vt:lpstr>
      <vt:lpstr>9_Blank Presentation</vt:lpstr>
      <vt:lpstr>9_Blank Presentation</vt:lpstr>
      <vt:lpstr>9_Blank Presentation</vt:lpstr>
      <vt:lpstr>9_Blank Presentation</vt:lpstr>
      <vt:lpstr>Rhode Island Tourism 2013</vt:lpstr>
      <vt:lpstr>Advancing Decisions that Advance the World</vt:lpstr>
      <vt:lpstr>IHS Consulting &amp; Advisory Services</vt:lpstr>
      <vt:lpstr>Core Capabilities for Government Consulting</vt:lpstr>
      <vt:lpstr>Travel and Tourism Expertise</vt:lpstr>
      <vt:lpstr>Tourism Satellite Accounting</vt:lpstr>
      <vt:lpstr>Benefits of a TSA: Benchmarking &amp; Analysis</vt:lpstr>
      <vt:lpstr>TSA and Tourism Economic Impact:  Client Examples</vt:lpstr>
      <vt:lpstr>Tourism Economic Impact: Definitions</vt:lpstr>
      <vt:lpstr>Rhode Island Tourism Economic Impact - Definitions</vt:lpstr>
      <vt:lpstr>Slide 11</vt:lpstr>
      <vt:lpstr>State Overview: 2013 Totals at a Glance</vt:lpstr>
      <vt:lpstr>Slide 13</vt:lpstr>
      <vt:lpstr>State Overview:  Tourism and Under 50Mile Visitors – 2013 vs. 2012</vt:lpstr>
      <vt:lpstr>What Revisions Were Made to the 2012 Figures</vt:lpstr>
      <vt:lpstr>Total Tourism (TSA) Expenditures</vt:lpstr>
      <vt:lpstr>Rhode Island TSA: Top Line Results</vt:lpstr>
      <vt:lpstr>Total Impact of Tourism</vt:lpstr>
      <vt:lpstr>Sources of Tourism Expenditures</vt:lpstr>
      <vt:lpstr>Breaking Down Tourism Expenditures – $4.22 Billion</vt:lpstr>
      <vt:lpstr>Category Distribution of Expenditures</vt:lpstr>
      <vt:lpstr>Entertainment Spending Detail - TSA + Under 50Mile </vt:lpstr>
      <vt:lpstr>Core Tourism</vt:lpstr>
      <vt:lpstr>Core Tourism – Gross State Product</vt:lpstr>
      <vt:lpstr>Core Tourism Impact – Composition</vt:lpstr>
      <vt:lpstr>Core Tourism – Employment</vt:lpstr>
      <vt:lpstr>Ranking Core Tourism – Employment</vt:lpstr>
      <vt:lpstr>Non-Core Tourism – Indirect Benefits</vt:lpstr>
      <vt:lpstr>Non-Core Tourism – Construction Benefits</vt:lpstr>
      <vt:lpstr>Tourism Generated $1,119M in Total Tax Revenue in 2013</vt:lpstr>
      <vt:lpstr>State and Local Government Revenue</vt:lpstr>
      <vt:lpstr>How Important?</vt:lpstr>
      <vt:lpstr>Slide 33</vt:lpstr>
      <vt:lpstr>IHS CONSULTING</vt:lpstr>
    </vt:vector>
  </TitlesOfParts>
  <Company>genesis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c:creator>
  <cp:lastModifiedBy>Rick</cp:lastModifiedBy>
  <cp:revision>1880</cp:revision>
  <cp:lastPrinted>2005-10-25T18:12:41Z</cp:lastPrinted>
  <dcterms:created xsi:type="dcterms:W3CDTF">2004-06-07T17:05:46Z</dcterms:created>
  <dcterms:modified xsi:type="dcterms:W3CDTF">2015-02-25T10:50:18Z</dcterms:modified>
</cp:coreProperties>
</file>