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6"/>
  </p:notesMasterIdLst>
  <p:handoutMasterIdLst>
    <p:handoutMasterId r:id="rId57"/>
  </p:handoutMasterIdLst>
  <p:sldIdLst>
    <p:sldId id="878" r:id="rId2"/>
    <p:sldId id="832" r:id="rId3"/>
    <p:sldId id="823" r:id="rId4"/>
    <p:sldId id="834" r:id="rId5"/>
    <p:sldId id="610" r:id="rId6"/>
    <p:sldId id="875" r:id="rId7"/>
    <p:sldId id="877" r:id="rId8"/>
    <p:sldId id="839" r:id="rId9"/>
    <p:sldId id="840" r:id="rId10"/>
    <p:sldId id="842" r:id="rId11"/>
    <p:sldId id="879" r:id="rId12"/>
    <p:sldId id="880" r:id="rId13"/>
    <p:sldId id="881" r:id="rId14"/>
    <p:sldId id="882" r:id="rId15"/>
    <p:sldId id="845" r:id="rId16"/>
    <p:sldId id="883" r:id="rId17"/>
    <p:sldId id="884" r:id="rId18"/>
    <p:sldId id="885" r:id="rId19"/>
    <p:sldId id="847" r:id="rId20"/>
    <p:sldId id="886" r:id="rId21"/>
    <p:sldId id="848" r:id="rId22"/>
    <p:sldId id="887" r:id="rId23"/>
    <p:sldId id="888" r:id="rId24"/>
    <p:sldId id="850" r:id="rId25"/>
    <p:sldId id="899" r:id="rId26"/>
    <p:sldId id="851" r:id="rId27"/>
    <p:sldId id="889" r:id="rId28"/>
    <p:sldId id="890" r:id="rId29"/>
    <p:sldId id="891" r:id="rId30"/>
    <p:sldId id="892" r:id="rId31"/>
    <p:sldId id="855" r:id="rId32"/>
    <p:sldId id="893" r:id="rId33"/>
    <p:sldId id="894" r:id="rId34"/>
    <p:sldId id="895" r:id="rId35"/>
    <p:sldId id="896" r:id="rId36"/>
    <p:sldId id="897" r:id="rId37"/>
    <p:sldId id="861" r:id="rId38"/>
    <p:sldId id="862" r:id="rId39"/>
    <p:sldId id="864" r:id="rId40"/>
    <p:sldId id="865" r:id="rId41"/>
    <p:sldId id="866" r:id="rId42"/>
    <p:sldId id="867" r:id="rId43"/>
    <p:sldId id="868" r:id="rId44"/>
    <p:sldId id="869" r:id="rId45"/>
    <p:sldId id="870" r:id="rId46"/>
    <p:sldId id="871" r:id="rId47"/>
    <p:sldId id="873" r:id="rId48"/>
    <p:sldId id="874" r:id="rId49"/>
    <p:sldId id="872" r:id="rId50"/>
    <p:sldId id="900" r:id="rId51"/>
    <p:sldId id="901" r:id="rId52"/>
    <p:sldId id="902" r:id="rId53"/>
    <p:sldId id="898" r:id="rId54"/>
    <p:sldId id="613"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ni He" initials="Y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B9C4CF"/>
    <a:srgbClr val="FFFFFF"/>
    <a:srgbClr val="6436D6"/>
    <a:srgbClr val="734ADA"/>
    <a:srgbClr val="F6F4AA"/>
    <a:srgbClr val="F3F4D8"/>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712" autoAdjust="0"/>
  </p:normalViewPr>
  <p:slideViewPr>
    <p:cSldViewPr snapToGrid="0">
      <p:cViewPr>
        <p:scale>
          <a:sx n="75" d="100"/>
          <a:sy n="75" d="100"/>
        </p:scale>
        <p:origin x="-1014" y="-804"/>
      </p:cViewPr>
      <p:guideLst>
        <p:guide orient="horz" pos="2246"/>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8" d="100"/>
          <a:sy n="58" d="100"/>
        </p:scale>
        <p:origin x="-181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hs.internal.corp\home\Lexington\Eps\DRIACG\RI_EDC\2011\Deliverables\Overview_Charts&amp;Tab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684210526315788"/>
          <c:y val="4.7197776081351818E-2"/>
          <c:w val="0.85714285714285765"/>
          <c:h val="0.82301122041857222"/>
        </c:manualLayout>
      </c:layout>
      <c:barChart>
        <c:barDir val="col"/>
        <c:grouping val="stacked"/>
        <c:ser>
          <c:idx val="0"/>
          <c:order val="0"/>
          <c:tx>
            <c:strRef>
              <c:f>'C-1'!$F$5</c:f>
              <c:strCache>
                <c:ptCount val="1"/>
                <c:pt idx="0">
                  <c:v>Core Employment</c:v>
                </c:pt>
              </c:strCache>
            </c:strRef>
          </c:tx>
          <c:spPr>
            <a:solidFill>
              <a:srgbClr val="99CC00"/>
            </a:solidFill>
            <a:ln w="25400">
              <a:noFill/>
            </a:ln>
          </c:spPr>
          <c:cat>
            <c:numRef>
              <c:f>'C-1'!$S$4:$U$4</c:f>
              <c:numCache>
                <c:formatCode>General</c:formatCode>
                <c:ptCount val="3"/>
                <c:pt idx="0">
                  <c:v>2008</c:v>
                </c:pt>
                <c:pt idx="1">
                  <c:v>2009</c:v>
                </c:pt>
                <c:pt idx="2">
                  <c:v>2010</c:v>
                </c:pt>
              </c:numCache>
            </c:numRef>
          </c:cat>
          <c:val>
            <c:numRef>
              <c:f>'C-1'!$S$5:$U$5</c:f>
              <c:numCache>
                <c:formatCode>0</c:formatCode>
                <c:ptCount val="3"/>
                <c:pt idx="0">
                  <c:v>35120.721318960175</c:v>
                </c:pt>
                <c:pt idx="1">
                  <c:v>33181.031173229196</c:v>
                </c:pt>
                <c:pt idx="2">
                  <c:v>32985.954454660416</c:v>
                </c:pt>
              </c:numCache>
            </c:numRef>
          </c:val>
        </c:ser>
        <c:ser>
          <c:idx val="1"/>
          <c:order val="1"/>
          <c:tx>
            <c:strRef>
              <c:f>'C-1'!$F$7</c:f>
              <c:strCache>
                <c:ptCount val="1"/>
                <c:pt idx="0">
                  <c:v>difference</c:v>
                </c:pt>
              </c:strCache>
            </c:strRef>
          </c:tx>
          <c:spPr>
            <a:solidFill>
              <a:srgbClr val="993366"/>
            </a:solidFill>
            <a:ln w="25400">
              <a:noFill/>
            </a:ln>
          </c:spPr>
          <c:cat>
            <c:numRef>
              <c:f>'C-1'!$S$4:$U$4</c:f>
              <c:numCache>
                <c:formatCode>General</c:formatCode>
                <c:ptCount val="3"/>
                <c:pt idx="0">
                  <c:v>2008</c:v>
                </c:pt>
                <c:pt idx="1">
                  <c:v>2009</c:v>
                </c:pt>
                <c:pt idx="2">
                  <c:v>2010</c:v>
                </c:pt>
              </c:numCache>
            </c:numRef>
          </c:cat>
          <c:val>
            <c:numRef>
              <c:f>'C-1'!$S$7:$U$7</c:f>
              <c:numCache>
                <c:formatCode>0</c:formatCode>
                <c:ptCount val="3"/>
                <c:pt idx="0">
                  <c:v>10108.841871247389</c:v>
                </c:pt>
                <c:pt idx="1">
                  <c:v>9066.5218887966985</c:v>
                </c:pt>
                <c:pt idx="2">
                  <c:v>8946.499167957063</c:v>
                </c:pt>
              </c:numCache>
            </c:numRef>
          </c:val>
        </c:ser>
        <c:gapWidth val="200"/>
        <c:overlap val="100"/>
        <c:axId val="113756416"/>
        <c:axId val="113762304"/>
      </c:barChart>
      <c:scatterChart>
        <c:scatterStyle val="lineMarker"/>
        <c:ser>
          <c:idx val="2"/>
          <c:order val="2"/>
          <c:tx>
            <c:strRef>
              <c:f>'C-1'!$F$9</c:f>
              <c:strCache>
                <c:ptCount val="1"/>
                <c:pt idx="0">
                  <c:v>Total Impact yy%</c:v>
                </c:pt>
              </c:strCache>
            </c:strRef>
          </c:tx>
          <c:spPr>
            <a:ln w="28575">
              <a:noFill/>
            </a:ln>
          </c:spPr>
          <c:marker>
            <c:symbol val="none"/>
          </c:marker>
          <c:dLbls>
            <c:dLbl>
              <c:idx val="0"/>
              <c:layout>
                <c:manualLayout>
                  <c:x val="-3.6591478696741842E-2"/>
                  <c:y val="-0.76794627212279276"/>
                </c:manualLayout>
              </c:layout>
              <c:dLblPos val="r"/>
              <c:showVal val="1"/>
            </c:dLbl>
            <c:dLbl>
              <c:idx val="1"/>
              <c:layout>
                <c:manualLayout>
                  <c:x val="-4.2606516290726953E-2"/>
                  <c:y val="-0.65880389250107896"/>
                </c:manualLayout>
              </c:layout>
              <c:dLblPos val="r"/>
              <c:showVal val="1"/>
            </c:dLbl>
            <c:dLbl>
              <c:idx val="2"/>
              <c:layout>
                <c:manualLayout>
                  <c:x val="-3.659147869674189E-2"/>
                  <c:y val="-0.6175049093424877"/>
                </c:manualLayout>
              </c:layout>
              <c:dLblPos val="r"/>
              <c:showVal val="1"/>
            </c:dLbl>
            <c:dLbl>
              <c:idx val="3"/>
              <c:layout>
                <c:manualLayout>
                  <c:xMode val="edge"/>
                  <c:yMode val="edge"/>
                  <c:x val="0.39097744360902398"/>
                  <c:y val="6.1947081106774014E-2"/>
                </c:manualLayout>
              </c:layout>
              <c:dLblPos val="r"/>
              <c:showVal val="1"/>
            </c:dLbl>
            <c:dLbl>
              <c:idx val="4"/>
              <c:layout>
                <c:manualLayout>
                  <c:xMode val="edge"/>
                  <c:yMode val="edge"/>
                  <c:x val="0.46917293233082835"/>
                  <c:y val="5.6047359096605062E-2"/>
                </c:manualLayout>
              </c:layout>
              <c:dLblPos val="r"/>
              <c:showVal val="1"/>
            </c:dLbl>
            <c:dLbl>
              <c:idx val="5"/>
              <c:layout>
                <c:manualLayout>
                  <c:xMode val="edge"/>
                  <c:yMode val="edge"/>
                  <c:x val="0.54436090225563849"/>
                  <c:y val="2.064902703559137E-2"/>
                </c:manualLayout>
              </c:layout>
              <c:dLblPos val="r"/>
              <c:showVal val="1"/>
            </c:dLbl>
            <c:dLbl>
              <c:idx val="6"/>
              <c:layout>
                <c:manualLayout>
                  <c:xMode val="edge"/>
                  <c:yMode val="edge"/>
                  <c:x val="0.62255639097744142"/>
                  <c:y val="1.4749305025422385E-2"/>
                </c:manualLayout>
              </c:layout>
              <c:dLblPos val="r"/>
              <c:showVal val="1"/>
            </c:dLbl>
            <c:dLbl>
              <c:idx val="7"/>
              <c:layout>
                <c:manualLayout>
                  <c:xMode val="edge"/>
                  <c:yMode val="edge"/>
                  <c:x val="0.70225563909774469"/>
                  <c:y val="1.4749305025422385E-2"/>
                </c:manualLayout>
              </c:layout>
              <c:dLblPos val="r"/>
              <c:showVal val="1"/>
            </c:dLbl>
            <c:dLbl>
              <c:idx val="8"/>
              <c:layout>
                <c:manualLayout>
                  <c:xMode val="edge"/>
                  <c:yMode val="edge"/>
                  <c:x val="0.77593984962406193"/>
                  <c:y val="1.4749305025422385E-2"/>
                </c:manualLayout>
              </c:layout>
              <c:dLblPos val="r"/>
              <c:showVal val="1"/>
            </c:dLbl>
            <c:dLbl>
              <c:idx val="9"/>
              <c:layout>
                <c:manualLayout>
                  <c:xMode val="edge"/>
                  <c:yMode val="edge"/>
                  <c:x val="0.85413533834586464"/>
                  <c:y val="1.4749305025422385E-2"/>
                </c:manualLayout>
              </c:layout>
              <c:dLblPos val="r"/>
              <c:showVal val="1"/>
            </c:dLbl>
            <c:dLbl>
              <c:idx val="10"/>
              <c:layout>
                <c:manualLayout>
                  <c:xMode val="edge"/>
                  <c:yMode val="edge"/>
                  <c:x val="0.93233082706766857"/>
                  <c:y val="1.4749305025422385E-2"/>
                </c:manualLayout>
              </c:layout>
              <c:dLblPos val="r"/>
              <c:showVal val="1"/>
            </c:dLbl>
            <c:spPr>
              <a:noFill/>
              <a:ln w="25400">
                <a:noFill/>
              </a:ln>
            </c:spPr>
            <c:txPr>
              <a:bodyPr/>
              <a:lstStyle/>
              <a:p>
                <a:pPr>
                  <a:defRPr sz="1000" b="1" i="0" u="none" strike="noStrike" baseline="0">
                    <a:solidFill>
                      <a:srgbClr val="000000"/>
                    </a:solidFill>
                    <a:latin typeface="Arial"/>
                    <a:ea typeface="Arial"/>
                    <a:cs typeface="Arial"/>
                  </a:defRPr>
                </a:pPr>
                <a:endParaRPr lang="en-US"/>
              </a:p>
            </c:txPr>
            <c:showVal val="1"/>
          </c:dLbls>
          <c:yVal>
            <c:numRef>
              <c:f>'C-1'!$S$9:$U$9</c:f>
              <c:numCache>
                <c:formatCode>0.0%</c:formatCode>
                <c:ptCount val="3"/>
                <c:pt idx="0">
                  <c:v>-0.13306877932316569</c:v>
                </c:pt>
                <c:pt idx="1">
                  <c:v>-6.5930553333915232E-2</c:v>
                </c:pt>
                <c:pt idx="2">
                  <c:v>-7.4584068560330534E-3</c:v>
                </c:pt>
              </c:numCache>
            </c:numRef>
          </c:yVal>
        </c:ser>
        <c:axId val="113764608"/>
        <c:axId val="114049024"/>
      </c:scatterChart>
      <c:catAx>
        <c:axId val="113756416"/>
        <c:scaling>
          <c:orientation val="minMax"/>
        </c:scaling>
        <c:axPos val="b"/>
        <c:numFmt formatCode="General" sourceLinked="1"/>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13762304"/>
        <c:crosses val="autoZero"/>
        <c:auto val="1"/>
        <c:lblAlgn val="ctr"/>
        <c:lblOffset val="100"/>
        <c:tickLblSkip val="1"/>
        <c:tickMarkSkip val="1"/>
      </c:catAx>
      <c:valAx>
        <c:axId val="113762304"/>
        <c:scaling>
          <c:orientation val="minMax"/>
          <c:min val="0"/>
        </c:scaling>
        <c:axPos val="l"/>
        <c:majorGridlines>
          <c:spPr>
            <a:ln w="3175">
              <a:solidFill>
                <a:srgbClr val="C0C0C0"/>
              </a:solidFill>
              <a:prstDash val="solid"/>
            </a:ln>
          </c:spPr>
        </c:majorGridlines>
        <c:title>
          <c:tx>
            <c:rich>
              <a:bodyPr/>
              <a:lstStyle/>
              <a:p>
                <a:pPr>
                  <a:defRPr sz="1050" b="1" i="0" u="none" strike="noStrike" baseline="0">
                    <a:solidFill>
                      <a:srgbClr val="000000"/>
                    </a:solidFill>
                    <a:latin typeface="Arial"/>
                    <a:ea typeface="Arial"/>
                    <a:cs typeface="Arial"/>
                  </a:defRPr>
                </a:pPr>
                <a:r>
                  <a:rPr lang="en-US" sz="1050"/>
                  <a:t>Number of Jobs</a:t>
                </a:r>
              </a:p>
            </c:rich>
          </c:tx>
          <c:layout>
            <c:manualLayout>
              <c:xMode val="edge"/>
              <c:yMode val="edge"/>
              <c:x val="3.157894736842122E-2"/>
              <c:y val="0.30678558985436727"/>
            </c:manualLayout>
          </c:layout>
          <c:spPr>
            <a:noFill/>
            <a:ln w="25400">
              <a:noFill/>
            </a:ln>
          </c:spPr>
        </c:title>
        <c:numFmt formatCode="#,##0" sourceLinked="0"/>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en-US"/>
          </a:p>
        </c:txPr>
        <c:crossAx val="113756416"/>
        <c:crosses val="autoZero"/>
        <c:crossBetween val="between"/>
        <c:dispUnits>
          <c:builtInUnit val="thousands"/>
          <c:dispUnitsLbl>
            <c:layout>
              <c:manualLayout>
                <c:xMode val="edge"/>
                <c:yMode val="edge"/>
                <c:x val="6.616541353383458E-2"/>
                <c:y val="4.7197776081351818E-2"/>
              </c:manualLayout>
            </c:layout>
            <c:spPr>
              <a:noFill/>
              <a:ln w="25400">
                <a:noFill/>
              </a:ln>
            </c:spPr>
            <c:txPr>
              <a:bodyPr rot="-5400000" vert="horz"/>
              <a:lstStyle/>
              <a:p>
                <a:pPr algn="ctr">
                  <a:defRPr sz="900" b="0" i="1" u="none" strike="noStrike" baseline="0">
                    <a:solidFill>
                      <a:srgbClr val="000000"/>
                    </a:solidFill>
                    <a:latin typeface="Arial"/>
                    <a:ea typeface="Arial"/>
                    <a:cs typeface="Arial"/>
                  </a:defRPr>
                </a:pPr>
                <a:endParaRPr lang="en-US"/>
              </a:p>
            </c:txPr>
          </c:dispUnitsLbl>
        </c:dispUnits>
      </c:valAx>
      <c:valAx>
        <c:axId val="113764608"/>
        <c:scaling>
          <c:orientation val="minMax"/>
        </c:scaling>
        <c:delete val="1"/>
        <c:axPos val="b"/>
        <c:tickLblPos val="none"/>
        <c:crossAx val="114049024"/>
        <c:crosses val="autoZero"/>
        <c:crossBetween val="midCat"/>
      </c:valAx>
      <c:valAx>
        <c:axId val="114049024"/>
        <c:scaling>
          <c:orientation val="minMax"/>
        </c:scaling>
        <c:delete val="1"/>
        <c:axPos val="r"/>
        <c:numFmt formatCode="0.0%" sourceLinked="1"/>
        <c:tickLblPos val="none"/>
        <c:crossAx val="113764608"/>
        <c:crosses val="max"/>
        <c:crossBetween val="midCat"/>
      </c:valAx>
      <c:spPr>
        <a:solidFill>
          <a:srgbClr val="FFFFFF"/>
        </a:solidFill>
        <a:ln w="25400">
          <a:noFill/>
        </a:ln>
      </c:spPr>
    </c:plotArea>
    <c:plotVisOnly val="1"/>
    <c:dispBlanksAs val="gap"/>
  </c:chart>
  <c:spPr>
    <a:noFill/>
    <a:ln w="9525">
      <a:noFill/>
    </a:ln>
  </c:spPr>
  <c:txPr>
    <a:bodyPr/>
    <a:lstStyle/>
    <a:p>
      <a:pPr>
        <a:defRPr sz="1000" b="1"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6BB82C3-BD1F-4C67-8653-55BF79F5D55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2CB8C5-038A-4A3D-8FFB-73A22F77233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AC0BD-8082-4855-8DB4-1A97F5587CD0}" type="slidenum">
              <a:rPr lang="en-US"/>
              <a:pPr/>
              <a:t>1</a:t>
            </a:fld>
            <a:endParaRPr lang="en-US"/>
          </a:p>
        </p:txBody>
      </p:sp>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18C2F-0636-4666-B7A5-ADA5A4020B38}" type="slidenum">
              <a:rPr lang="en-US"/>
              <a:pPr/>
              <a:t>7</a:t>
            </a:fld>
            <a:endParaRPr lang="en-US"/>
          </a:p>
        </p:txBody>
      </p:sp>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22C7F-5DCD-42BA-ABFF-3E3630B605A7}"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1586" name="Picture 31" descr="C:\Documents and Settings\David Hackett\Desktop\cover.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21571" name="Rectangle 3"/>
          <p:cNvSpPr>
            <a:spLocks noGrp="1" noChangeArrowheads="1"/>
          </p:cNvSpPr>
          <p:nvPr>
            <p:ph type="ctrTitle"/>
          </p:nvPr>
        </p:nvSpPr>
        <p:spPr>
          <a:xfrm>
            <a:off x="609600" y="2949575"/>
            <a:ext cx="7772400" cy="1470025"/>
          </a:xfrm>
          <a:ln algn="ctr"/>
        </p:spPr>
        <p:txBody>
          <a:bodyPr/>
          <a:lstStyle>
            <a:lvl1pPr algn="ctr">
              <a:defRPr sz="3200" b="0">
                <a:solidFill>
                  <a:srgbClr val="A50021"/>
                </a:solidFill>
                <a:latin typeface="Arial Black" pitchFamily="34" charset="0"/>
              </a:defRPr>
            </a:lvl1pPr>
          </a:lstStyle>
          <a:p>
            <a:r>
              <a:rPr lang="en-US"/>
              <a:t>Presentation Title</a:t>
            </a:r>
          </a:p>
        </p:txBody>
      </p:sp>
      <p:sp>
        <p:nvSpPr>
          <p:cNvPr id="621572" name="Rectangle 4"/>
          <p:cNvSpPr>
            <a:spLocks noGrp="1" noChangeArrowheads="1"/>
          </p:cNvSpPr>
          <p:nvPr>
            <p:ph type="subTitle" idx="1"/>
          </p:nvPr>
        </p:nvSpPr>
        <p:spPr>
          <a:xfrm>
            <a:off x="1371600" y="4953000"/>
            <a:ext cx="6400800" cy="1143000"/>
          </a:xfrm>
        </p:spPr>
        <p:txBody>
          <a:bodyPr/>
          <a:lstStyle>
            <a:lvl1pPr marL="0" indent="0" algn="ctr">
              <a:spcBef>
                <a:spcPct val="0"/>
              </a:spcBef>
              <a:buFontTx/>
              <a:buNone/>
              <a:defRPr sz="2400"/>
            </a:lvl1pPr>
          </a:lstStyle>
          <a:p>
            <a:r>
              <a:rPr lang="en-US"/>
              <a:t>Name</a:t>
            </a:r>
          </a:p>
          <a:p>
            <a:r>
              <a:rPr lang="en-US"/>
              <a:t>Title</a:t>
            </a:r>
          </a:p>
          <a:p>
            <a:r>
              <a:rPr lang="en-US"/>
              <a:t>Company</a:t>
            </a:r>
          </a:p>
        </p:txBody>
      </p:sp>
      <p:pic>
        <p:nvPicPr>
          <p:cNvPr id="621587" name="Picture 19" descr="IHSGlobalInsight"/>
          <p:cNvPicPr>
            <a:picLocks noChangeAspect="1" noChangeArrowheads="1"/>
          </p:cNvPicPr>
          <p:nvPr userDrawn="1"/>
        </p:nvPicPr>
        <p:blipFill>
          <a:blip r:embed="rId3" cstate="print"/>
          <a:srcRect/>
          <a:stretch>
            <a:fillRect/>
          </a:stretch>
        </p:blipFill>
        <p:spPr bwMode="auto">
          <a:xfrm>
            <a:off x="6985000" y="6108700"/>
            <a:ext cx="1752600" cy="7493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914400"/>
            <a:ext cx="21717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914400"/>
            <a:ext cx="63627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86800" cy="381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86800" cy="381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830763"/>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90988"/>
            <a:ext cx="40386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0560" name="Picture 27" descr="C:\Documents and Settings\David Hackett\Desktop\presentation.gif"/>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620547" name="Text Box 3"/>
          <p:cNvSpPr txBox="1">
            <a:spLocks noChangeArrowheads="1"/>
          </p:cNvSpPr>
          <p:nvPr/>
        </p:nvSpPr>
        <p:spPr bwMode="auto">
          <a:xfrm>
            <a:off x="0" y="6629400"/>
            <a:ext cx="3048000" cy="244475"/>
          </a:xfrm>
          <a:prstGeom prst="rect">
            <a:avLst/>
          </a:prstGeom>
          <a:noFill/>
          <a:ln w="9525">
            <a:noFill/>
            <a:miter lim="800000"/>
            <a:headEnd/>
            <a:tailEnd/>
          </a:ln>
          <a:effectLst/>
        </p:spPr>
        <p:txBody>
          <a:bodyPr>
            <a:spAutoFit/>
          </a:bodyPr>
          <a:lstStyle/>
          <a:p>
            <a:r>
              <a:rPr lang="en-US" sz="1000"/>
              <a:t>Copyright © 2010 IHS Global Insight, Inc.</a:t>
            </a:r>
            <a:endParaRPr lang="en-US"/>
          </a:p>
        </p:txBody>
      </p:sp>
      <p:sp>
        <p:nvSpPr>
          <p:cNvPr id="620548" name="Rectangle 4"/>
          <p:cNvSpPr>
            <a:spLocks noGrp="1" noChangeArrowheads="1"/>
          </p:cNvSpPr>
          <p:nvPr>
            <p:ph type="body" idx="1"/>
          </p:nvPr>
        </p:nvSpPr>
        <p:spPr bwMode="auto">
          <a:xfrm>
            <a:off x="457200" y="16002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0549" name="Rectangle 5"/>
          <p:cNvSpPr>
            <a:spLocks noGrp="1" noChangeArrowheads="1"/>
          </p:cNvSpPr>
          <p:nvPr>
            <p:ph type="title"/>
          </p:nvPr>
        </p:nvSpPr>
        <p:spPr bwMode="auto">
          <a:xfrm>
            <a:off x="76200" y="914400"/>
            <a:ext cx="86868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0553" name="Rectangle 9"/>
          <p:cNvSpPr>
            <a:spLocks noChangeArrowheads="1"/>
          </p:cNvSpPr>
          <p:nvPr/>
        </p:nvSpPr>
        <p:spPr bwMode="auto">
          <a:xfrm>
            <a:off x="8686800" y="6629400"/>
            <a:ext cx="457200" cy="228600"/>
          </a:xfrm>
          <a:prstGeom prst="rect">
            <a:avLst/>
          </a:prstGeom>
          <a:noFill/>
          <a:ln w="9525">
            <a:noFill/>
            <a:miter lim="800000"/>
            <a:headEnd/>
            <a:tailEnd/>
          </a:ln>
          <a:effectLst/>
        </p:spPr>
        <p:txBody>
          <a:bodyPr/>
          <a:lstStyle/>
          <a:p>
            <a:pPr algn="r"/>
            <a:fld id="{FD8D3415-11A9-4EC5-8442-A3BBFB7A5274}" type="slidenum">
              <a:rPr lang="en-US" sz="1000" b="1"/>
              <a:pPr algn="r"/>
              <a:t>‹#›</a:t>
            </a:fld>
            <a:endParaRPr lang="en-US" sz="1000" b="1"/>
          </a:p>
        </p:txBody>
      </p:sp>
      <p:pic>
        <p:nvPicPr>
          <p:cNvPr id="620562" name="Picture 18" descr="IHSGlobalInsight"/>
          <p:cNvPicPr>
            <a:picLocks noChangeAspect="1" noChangeArrowheads="1"/>
          </p:cNvPicPr>
          <p:nvPr/>
        </p:nvPicPr>
        <p:blipFill>
          <a:blip r:embed="rId17" cstate="print"/>
          <a:srcRect/>
          <a:stretch>
            <a:fillRect/>
          </a:stretch>
        </p:blipFill>
        <p:spPr bwMode="auto">
          <a:xfrm>
            <a:off x="1016000" y="0"/>
            <a:ext cx="2057400" cy="879475"/>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fontAlgn="base">
        <a:spcBef>
          <a:spcPct val="20000"/>
        </a:spcBef>
        <a:spcAft>
          <a:spcPct val="0"/>
        </a:spcAft>
        <a:buClr>
          <a:srgbClr val="A50021"/>
        </a:buClr>
        <a:buChar char="•"/>
        <a:defRPr sz="2800" b="1">
          <a:solidFill>
            <a:schemeClr val="tx1"/>
          </a:solidFill>
          <a:latin typeface="+mn-lt"/>
          <a:ea typeface="+mn-ea"/>
          <a:cs typeface="+mn-cs"/>
        </a:defRPr>
      </a:lvl1pPr>
      <a:lvl2pPr marL="742950" indent="-285750" algn="l" rtl="0" fontAlgn="base">
        <a:spcBef>
          <a:spcPct val="20000"/>
        </a:spcBef>
        <a:spcAft>
          <a:spcPct val="0"/>
        </a:spcAft>
        <a:buClr>
          <a:srgbClr val="A50021"/>
        </a:buClr>
        <a:buFont typeface="Wingdings" pitchFamily="2" charset="2"/>
        <a:buChar char="§"/>
        <a:defRPr sz="2600" b="1">
          <a:solidFill>
            <a:schemeClr val="tx1"/>
          </a:solidFill>
          <a:latin typeface="+mn-lt"/>
        </a:defRPr>
      </a:lvl2pPr>
      <a:lvl3pPr marL="1143000" indent="-228600" algn="l" rtl="0" fontAlgn="base">
        <a:spcBef>
          <a:spcPct val="20000"/>
        </a:spcBef>
        <a:spcAft>
          <a:spcPct val="0"/>
        </a:spcAft>
        <a:buClr>
          <a:srgbClr val="A50021"/>
        </a:buClr>
        <a:buChar char="•"/>
        <a:defRPr sz="2200" b="1">
          <a:solidFill>
            <a:schemeClr val="tx1"/>
          </a:solidFill>
          <a:latin typeface="+mn-lt"/>
        </a:defRPr>
      </a:lvl3pPr>
      <a:lvl4pPr marL="1600200" indent="-228600" algn="l" rtl="0" fontAlgn="base">
        <a:spcBef>
          <a:spcPct val="20000"/>
        </a:spcBef>
        <a:spcAft>
          <a:spcPct val="0"/>
        </a:spcAft>
        <a:buClr>
          <a:srgbClr val="A50021"/>
        </a:buClr>
        <a:buChar char="–"/>
        <a:defRPr sz="2000">
          <a:solidFill>
            <a:schemeClr val="tx1"/>
          </a:solidFill>
          <a:latin typeface="+mn-lt"/>
        </a:defRPr>
      </a:lvl4pPr>
      <a:lvl5pPr marL="2057400" indent="-228600" algn="l" rtl="0" fontAlgn="base">
        <a:spcBef>
          <a:spcPct val="20000"/>
        </a:spcBef>
        <a:spcAft>
          <a:spcPct val="0"/>
        </a:spcAft>
        <a:buClr>
          <a:srgbClr val="A50021"/>
        </a:buClr>
        <a:buChar char="»"/>
        <a:defRPr sz="2000">
          <a:solidFill>
            <a:schemeClr val="tx1"/>
          </a:solidFill>
          <a:latin typeface="+mn-lt"/>
        </a:defRPr>
      </a:lvl5pPr>
      <a:lvl6pPr marL="2514600" indent="-228600" algn="l" rtl="0" fontAlgn="base">
        <a:spcBef>
          <a:spcPct val="20000"/>
        </a:spcBef>
        <a:spcAft>
          <a:spcPct val="0"/>
        </a:spcAft>
        <a:buClr>
          <a:srgbClr val="A50021"/>
        </a:buClr>
        <a:buChar char="»"/>
        <a:defRPr sz="2000">
          <a:solidFill>
            <a:schemeClr val="tx1"/>
          </a:solidFill>
          <a:latin typeface="+mn-lt"/>
        </a:defRPr>
      </a:lvl6pPr>
      <a:lvl7pPr marL="2971800" indent="-228600" algn="l" rtl="0" fontAlgn="base">
        <a:spcBef>
          <a:spcPct val="20000"/>
        </a:spcBef>
        <a:spcAft>
          <a:spcPct val="0"/>
        </a:spcAft>
        <a:buClr>
          <a:srgbClr val="A50021"/>
        </a:buClr>
        <a:buChar char="»"/>
        <a:defRPr sz="2000">
          <a:solidFill>
            <a:schemeClr val="tx1"/>
          </a:solidFill>
          <a:latin typeface="+mn-lt"/>
        </a:defRPr>
      </a:lvl7pPr>
      <a:lvl8pPr marL="3429000" indent="-228600" algn="l" rtl="0" fontAlgn="base">
        <a:spcBef>
          <a:spcPct val="20000"/>
        </a:spcBef>
        <a:spcAft>
          <a:spcPct val="0"/>
        </a:spcAft>
        <a:buClr>
          <a:srgbClr val="A50021"/>
        </a:buClr>
        <a:buChar char="»"/>
        <a:defRPr sz="2000">
          <a:solidFill>
            <a:schemeClr val="tx1"/>
          </a:solidFill>
          <a:latin typeface="+mn-lt"/>
        </a:defRPr>
      </a:lvl8pPr>
      <a:lvl9pPr marL="3886200" indent="-228600" algn="l" rtl="0" fontAlgn="base">
        <a:spcBef>
          <a:spcPct val="20000"/>
        </a:spcBef>
        <a:spcAft>
          <a:spcPct val="0"/>
        </a:spcAft>
        <a:buClr>
          <a:srgbClr val="A5002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ctrTitle"/>
          </p:nvPr>
        </p:nvSpPr>
        <p:spPr>
          <a:xfrm>
            <a:off x="200025" y="2940050"/>
            <a:ext cx="8759825" cy="2039938"/>
          </a:xfrm>
        </p:spPr>
        <p:txBody>
          <a:bodyPr/>
          <a:lstStyle/>
          <a:p>
            <a:r>
              <a:rPr lang="en-US" sz="2800" dirty="0">
                <a:solidFill>
                  <a:srgbClr val="000066"/>
                </a:solidFill>
              </a:rPr>
              <a:t>Rhode Island and US Tourism: </a:t>
            </a:r>
            <a:br>
              <a:rPr lang="en-US" sz="2800" dirty="0">
                <a:solidFill>
                  <a:srgbClr val="000066"/>
                </a:solidFill>
              </a:rPr>
            </a:br>
            <a:r>
              <a:rPr lang="en-US" sz="2800" dirty="0">
                <a:solidFill>
                  <a:srgbClr val="000066"/>
                </a:solidFill>
              </a:rPr>
              <a:t/>
            </a:r>
            <a:br>
              <a:rPr lang="en-US" sz="2800" dirty="0">
                <a:solidFill>
                  <a:srgbClr val="000066"/>
                </a:solidFill>
              </a:rPr>
            </a:br>
            <a:r>
              <a:rPr lang="en-US" sz="2000" dirty="0" smtClean="0">
                <a:solidFill>
                  <a:srgbClr val="000066"/>
                </a:solidFill>
              </a:rPr>
              <a:t>Finally, Some Good News</a:t>
            </a:r>
            <a:r>
              <a:rPr lang="en-US" sz="2000" dirty="0">
                <a:solidFill>
                  <a:srgbClr val="000066"/>
                </a:solidFill>
              </a:rPr>
              <a:t/>
            </a:r>
            <a:br>
              <a:rPr lang="en-US" sz="2000" dirty="0">
                <a:solidFill>
                  <a:srgbClr val="000066"/>
                </a:solidFill>
              </a:rPr>
            </a:br>
            <a:r>
              <a:rPr lang="en-US" sz="2000" dirty="0">
                <a:solidFill>
                  <a:srgbClr val="000066"/>
                </a:solidFill>
              </a:rPr>
              <a:t/>
            </a:r>
            <a:br>
              <a:rPr lang="en-US" sz="2000" dirty="0">
                <a:solidFill>
                  <a:srgbClr val="000066"/>
                </a:solidFill>
              </a:rPr>
            </a:br>
            <a:r>
              <a:rPr lang="en-US" sz="2000" dirty="0" smtClean="0">
                <a:solidFill>
                  <a:srgbClr val="000066"/>
                </a:solidFill>
              </a:rPr>
              <a:t>November 8, 2011 </a:t>
            </a:r>
            <a:r>
              <a:rPr lang="en-US" sz="2000" dirty="0">
                <a:solidFill>
                  <a:srgbClr val="000066"/>
                </a:solidFill>
              </a:rPr>
              <a:t/>
            </a:r>
            <a:br>
              <a:rPr lang="en-US" sz="2000" dirty="0">
                <a:solidFill>
                  <a:srgbClr val="000066"/>
                </a:solidFill>
              </a:rPr>
            </a:br>
            <a:endParaRPr lang="en-US" sz="2000" dirty="0">
              <a:solidFill>
                <a:srgbClr val="FF3300"/>
              </a:solidFill>
            </a:endParaRPr>
          </a:p>
        </p:txBody>
      </p:sp>
      <p:pic>
        <p:nvPicPr>
          <p:cNvPr id="540683" name="Picture 11" descr="Rhode Island Unwind"/>
          <p:cNvPicPr>
            <a:picLocks noChangeAspect="1" noChangeArrowheads="1"/>
          </p:cNvPicPr>
          <p:nvPr/>
        </p:nvPicPr>
        <p:blipFill>
          <a:blip r:embed="rId3" cstate="print"/>
          <a:srcRect r="80322"/>
          <a:stretch>
            <a:fillRect/>
          </a:stretch>
        </p:blipFill>
        <p:spPr bwMode="auto">
          <a:xfrm>
            <a:off x="127000" y="5951538"/>
            <a:ext cx="1452563" cy="7810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lstStyle/>
          <a:p>
            <a:r>
              <a:rPr lang="en-US"/>
              <a:t>Rhode Island Tourism Economic Impact - Definitions</a:t>
            </a:r>
          </a:p>
        </p:txBody>
      </p:sp>
      <p:sp>
        <p:nvSpPr>
          <p:cNvPr id="913411" name="Rectangle 3"/>
          <p:cNvSpPr>
            <a:spLocks noGrp="1" noChangeArrowheads="1"/>
          </p:cNvSpPr>
          <p:nvPr>
            <p:ph type="body" idx="1"/>
          </p:nvPr>
        </p:nvSpPr>
        <p:spPr>
          <a:xfrm>
            <a:off x="711200" y="1460500"/>
            <a:ext cx="8229600" cy="2425700"/>
          </a:xfrm>
          <a:solidFill>
            <a:srgbClr val="B9C4CF"/>
          </a:solidFill>
          <a:ln>
            <a:solidFill>
              <a:srgbClr val="A50021"/>
            </a:solidFill>
          </a:ln>
        </p:spPr>
        <p:txBody>
          <a:bodyPr/>
          <a:lstStyle/>
          <a:p>
            <a:r>
              <a:rPr lang="en-US" altLang="en-US" sz="2000" u="sng">
                <a:solidFill>
                  <a:srgbClr val="A50021"/>
                </a:solidFill>
                <a:effectLst>
                  <a:outerShdw blurRad="38100" dist="38100" dir="2700000" algn="tl">
                    <a:srgbClr val="000000"/>
                  </a:outerShdw>
                </a:effectLst>
              </a:rPr>
              <a:t>TSA:</a:t>
            </a:r>
            <a:r>
              <a:rPr lang="en-US" altLang="en-US" sz="2000"/>
              <a:t>  </a:t>
            </a:r>
            <a:r>
              <a:rPr lang="en-US" altLang="en-US" sz="2000" b="0"/>
              <a:t>Results (spending, economic impact, jobs,…) conform strictly to the TSA definition </a:t>
            </a:r>
            <a:r>
              <a:rPr lang="en-US" altLang="en-US" sz="1600" b="0" i="1"/>
              <a:t>(e.g. 50mile+overnight visitor definition).</a:t>
            </a:r>
          </a:p>
          <a:p>
            <a:endParaRPr lang="en-US" altLang="en-US" sz="1400" b="0"/>
          </a:p>
          <a:p>
            <a:r>
              <a:rPr lang="en-US" altLang="en-US" sz="2000" u="sng">
                <a:solidFill>
                  <a:srgbClr val="A50021"/>
                </a:solidFill>
                <a:effectLst>
                  <a:outerShdw blurRad="38100" dist="38100" dir="2700000" algn="tl">
                    <a:srgbClr val="000000"/>
                  </a:outerShdw>
                </a:effectLst>
              </a:rPr>
              <a:t>TSA + Under 50 Mile:</a:t>
            </a:r>
            <a:r>
              <a:rPr lang="en-US" altLang="en-US" sz="2000" b="0"/>
              <a:t>  TSA results, plus those coming from visitors traveling less than the 50 mile threshold. This classification is both historically consistent with previous studies and arguably more applicable to Rhode Island.</a:t>
            </a:r>
          </a:p>
          <a:p>
            <a:endParaRPr lang="en-US" altLang="en-US" sz="2000" b="0"/>
          </a:p>
          <a:p>
            <a:endParaRPr lang="en-US" altLang="en-US" sz="2000" b="0"/>
          </a:p>
        </p:txBody>
      </p:sp>
      <p:sp>
        <p:nvSpPr>
          <p:cNvPr id="913412" name="Rectangle 4"/>
          <p:cNvSpPr>
            <a:spLocks noChangeArrowheads="1"/>
          </p:cNvSpPr>
          <p:nvPr/>
        </p:nvSpPr>
        <p:spPr bwMode="auto">
          <a:xfrm>
            <a:off x="711200" y="4051300"/>
            <a:ext cx="8229600" cy="2603500"/>
          </a:xfrm>
          <a:prstGeom prst="rect">
            <a:avLst/>
          </a:prstGeom>
          <a:solidFill>
            <a:srgbClr val="F6F4AA"/>
          </a:solidFill>
          <a:ln w="9525">
            <a:solidFill>
              <a:srgbClr val="A50021"/>
            </a:solidFill>
            <a:miter lim="800000"/>
            <a:headEnd/>
            <a:tailEnd/>
          </a:ln>
          <a:effectLst/>
        </p:spPr>
        <p:txBody>
          <a:bodyPr/>
          <a:lstStyle/>
          <a:p>
            <a:pPr marL="342900" indent="-342900">
              <a:lnSpc>
                <a:spcPct val="90000"/>
              </a:lnSpc>
              <a:spcBef>
                <a:spcPct val="20000"/>
              </a:spcBef>
              <a:buClr>
                <a:srgbClr val="A50021"/>
              </a:buClr>
              <a:buFontTx/>
              <a:buChar char="•"/>
            </a:pPr>
            <a:r>
              <a:rPr lang="en-US" altLang="en-US" sz="2000" b="1" u="sng">
                <a:solidFill>
                  <a:srgbClr val="A50021"/>
                </a:solidFill>
                <a:effectLst>
                  <a:outerShdw blurRad="38100" dist="38100" dir="2700000" algn="tl">
                    <a:srgbClr val="000000"/>
                  </a:outerShdw>
                </a:effectLst>
              </a:rPr>
              <a:t>Total Impact:</a:t>
            </a:r>
            <a:r>
              <a:rPr lang="en-US" altLang="en-US" sz="2000" b="1"/>
              <a:t>  </a:t>
            </a:r>
            <a:r>
              <a:rPr lang="en-US" altLang="en-US" sz="2000"/>
              <a:t>Total economic contribution of tourism to Rhode Island. Sum of core and non-core.</a:t>
            </a:r>
          </a:p>
          <a:p>
            <a:pPr marL="342900" indent="-342900">
              <a:lnSpc>
                <a:spcPct val="90000"/>
              </a:lnSpc>
              <a:spcBef>
                <a:spcPct val="20000"/>
              </a:spcBef>
              <a:buClr>
                <a:srgbClr val="A50021"/>
              </a:buClr>
              <a:buFontTx/>
              <a:buChar char="•"/>
            </a:pPr>
            <a:endParaRPr lang="en-US" altLang="en-US" sz="1400"/>
          </a:p>
          <a:p>
            <a:pPr marL="342900" indent="-342900">
              <a:lnSpc>
                <a:spcPct val="90000"/>
              </a:lnSpc>
              <a:spcBef>
                <a:spcPct val="20000"/>
              </a:spcBef>
              <a:buClr>
                <a:srgbClr val="A50021"/>
              </a:buClr>
              <a:buFontTx/>
              <a:buChar char="•"/>
            </a:pPr>
            <a:r>
              <a:rPr lang="en-US" altLang="en-US" sz="2000" b="1" u="sng">
                <a:solidFill>
                  <a:srgbClr val="A50021"/>
                </a:solidFill>
                <a:effectLst>
                  <a:outerShdw blurRad="38100" dist="38100" dir="2700000" algn="tl">
                    <a:srgbClr val="000000"/>
                  </a:outerShdw>
                </a:effectLst>
              </a:rPr>
              <a:t>Core Impact:</a:t>
            </a:r>
            <a:r>
              <a:rPr lang="en-US" altLang="en-US" sz="2000" b="1"/>
              <a:t>  </a:t>
            </a:r>
            <a:r>
              <a:rPr lang="en-US" altLang="en-US" sz="2000"/>
              <a:t>Economic contribution of from industries </a:t>
            </a:r>
            <a:r>
              <a:rPr lang="en-US" altLang="en-US" sz="2000" u="sng"/>
              <a:t>directly</a:t>
            </a:r>
            <a:r>
              <a:rPr lang="en-US" altLang="en-US" sz="2000"/>
              <a:t> providing goods and services to the visitor.</a:t>
            </a:r>
          </a:p>
          <a:p>
            <a:pPr marL="342900" indent="-342900">
              <a:lnSpc>
                <a:spcPct val="90000"/>
              </a:lnSpc>
              <a:spcBef>
                <a:spcPct val="20000"/>
              </a:spcBef>
              <a:buClr>
                <a:srgbClr val="A50021"/>
              </a:buClr>
              <a:buFontTx/>
              <a:buChar char="•"/>
            </a:pPr>
            <a:endParaRPr lang="en-US" altLang="en-US" sz="1400"/>
          </a:p>
          <a:p>
            <a:pPr marL="342900" indent="-342900">
              <a:lnSpc>
                <a:spcPct val="90000"/>
              </a:lnSpc>
              <a:spcBef>
                <a:spcPct val="20000"/>
              </a:spcBef>
              <a:buClr>
                <a:srgbClr val="A50021"/>
              </a:buClr>
              <a:buFontTx/>
              <a:buChar char="•"/>
            </a:pPr>
            <a:r>
              <a:rPr lang="en-US" altLang="en-US" sz="2000" b="1" u="sng">
                <a:solidFill>
                  <a:srgbClr val="A50021"/>
                </a:solidFill>
                <a:effectLst>
                  <a:outerShdw blurRad="38100" dist="38100" dir="2700000" algn="tl">
                    <a:srgbClr val="000000"/>
                  </a:outerShdw>
                </a:effectLst>
              </a:rPr>
              <a:t>Non-core Impact:</a:t>
            </a:r>
            <a:r>
              <a:rPr lang="en-US" altLang="en-US" sz="2000" b="1"/>
              <a:t>  </a:t>
            </a:r>
            <a:r>
              <a:rPr lang="en-US" altLang="en-US" sz="2000"/>
              <a:t>Economic contribution from industries providing goods and services to core tourism providers. Also includes tourism investment.</a:t>
            </a:r>
          </a:p>
        </p:txBody>
      </p:sp>
      <p:sp>
        <p:nvSpPr>
          <p:cNvPr id="913413" name="Text Box 5"/>
          <p:cNvSpPr txBox="1">
            <a:spLocks noChangeArrowheads="1"/>
          </p:cNvSpPr>
          <p:nvPr/>
        </p:nvSpPr>
        <p:spPr bwMode="auto">
          <a:xfrm rot="16200000">
            <a:off x="-282574" y="2652712"/>
            <a:ext cx="1371600" cy="396875"/>
          </a:xfrm>
          <a:prstGeom prst="rect">
            <a:avLst/>
          </a:prstGeom>
          <a:noFill/>
          <a:ln w="9525" algn="ctr">
            <a:noFill/>
            <a:miter lim="800000"/>
            <a:headEnd/>
            <a:tailEnd/>
          </a:ln>
          <a:effectLst/>
        </p:spPr>
        <p:txBody>
          <a:bodyPr wrap="none">
            <a:spAutoFit/>
          </a:bodyPr>
          <a:lstStyle/>
          <a:p>
            <a:r>
              <a:rPr lang="en-US" sz="2000" b="1">
                <a:solidFill>
                  <a:srgbClr val="A50021"/>
                </a:solidFill>
                <a:effectLst>
                  <a:outerShdw blurRad="38100" dist="38100" dir="2700000" algn="tl">
                    <a:srgbClr val="C0C0C0"/>
                  </a:outerShdw>
                </a:effectLst>
              </a:rPr>
              <a:t>Approach</a:t>
            </a:r>
          </a:p>
        </p:txBody>
      </p:sp>
      <p:sp>
        <p:nvSpPr>
          <p:cNvPr id="913414" name="Text Box 6"/>
          <p:cNvSpPr txBox="1">
            <a:spLocks noChangeArrowheads="1"/>
          </p:cNvSpPr>
          <p:nvPr/>
        </p:nvSpPr>
        <p:spPr bwMode="auto">
          <a:xfrm rot="16200000">
            <a:off x="-634205" y="5196681"/>
            <a:ext cx="2074862" cy="396875"/>
          </a:xfrm>
          <a:prstGeom prst="rect">
            <a:avLst/>
          </a:prstGeom>
          <a:noFill/>
          <a:ln w="9525" algn="ctr">
            <a:noFill/>
            <a:miter lim="800000"/>
            <a:headEnd/>
            <a:tailEnd/>
          </a:ln>
          <a:effectLst/>
        </p:spPr>
        <p:txBody>
          <a:bodyPr wrap="none">
            <a:spAutoFit/>
          </a:bodyPr>
          <a:lstStyle/>
          <a:p>
            <a:r>
              <a:rPr lang="en-US" sz="2000" b="1">
                <a:solidFill>
                  <a:srgbClr val="A50021"/>
                </a:solidFill>
                <a:effectLst>
                  <a:outerShdw blurRad="38100" dist="38100" dir="2700000" algn="tl">
                    <a:srgbClr val="C0C0C0"/>
                  </a:outerShdw>
                </a:effectLst>
              </a:rPr>
              <a:t>Impact Sources</a:t>
            </a:r>
          </a:p>
        </p:txBody>
      </p:sp>
      <p:sp>
        <p:nvSpPr>
          <p:cNvPr id="913415" name="Line 7"/>
          <p:cNvSpPr>
            <a:spLocks noChangeShapeType="1"/>
          </p:cNvSpPr>
          <p:nvPr/>
        </p:nvSpPr>
        <p:spPr bwMode="auto">
          <a:xfrm flipV="1">
            <a:off x="0" y="3975100"/>
            <a:ext cx="9144000" cy="12700"/>
          </a:xfrm>
          <a:prstGeom prst="line">
            <a:avLst/>
          </a:prstGeom>
          <a:noFill/>
          <a:ln w="9525">
            <a:solidFill>
              <a:srgbClr val="A50021"/>
            </a:solidFill>
            <a:round/>
            <a:headEnd/>
            <a:tailEnd/>
          </a:ln>
          <a:effectLst/>
        </p:spPr>
        <p:txBody>
          <a:bodyPr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ChangeArrowheads="1"/>
          </p:cNvSpPr>
          <p:nvPr/>
        </p:nvSpPr>
        <p:spPr bwMode="auto">
          <a:xfrm>
            <a:off x="0" y="2590800"/>
            <a:ext cx="9144000" cy="1949450"/>
          </a:xfrm>
          <a:prstGeom prst="rect">
            <a:avLst/>
          </a:prstGeom>
          <a:noFill/>
          <a:ln w="9525">
            <a:noFill/>
            <a:miter lim="800000"/>
            <a:headEnd/>
            <a:tailEnd/>
          </a:ln>
          <a:effectLst/>
        </p:spPr>
        <p:txBody>
          <a:bodyPr anchor="ctr"/>
          <a:lstStyle/>
          <a:p>
            <a:pPr marL="463550" indent="-285750" algn="ctr">
              <a:buClr>
                <a:srgbClr val="990033"/>
              </a:buClr>
              <a:buFont typeface="Wingdings" pitchFamily="2" charset="2"/>
              <a:buNone/>
            </a:pPr>
            <a:r>
              <a:rPr lang="en-US" altLang="en-US" sz="4000" dirty="0" smtClean="0">
                <a:solidFill>
                  <a:srgbClr val="000066"/>
                </a:solidFill>
                <a:latin typeface="Arial Black" pitchFamily="34" charset="0"/>
              </a:rPr>
              <a:t>2010 </a:t>
            </a:r>
            <a:r>
              <a:rPr lang="en-US" altLang="en-US" sz="4000" dirty="0">
                <a:solidFill>
                  <a:srgbClr val="000066"/>
                </a:solidFill>
                <a:latin typeface="Arial Black" pitchFamily="34" charset="0"/>
              </a:rPr>
              <a:t>Rhode Island Tourism Results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01" name="Rectangle 65"/>
          <p:cNvSpPr>
            <a:spLocks noGrp="1" noChangeArrowheads="1"/>
          </p:cNvSpPr>
          <p:nvPr>
            <p:ph type="title"/>
          </p:nvPr>
        </p:nvSpPr>
        <p:spPr>
          <a:xfrm>
            <a:off x="76200" y="914400"/>
            <a:ext cx="9067800" cy="381000"/>
          </a:xfrm>
        </p:spPr>
        <p:txBody>
          <a:bodyPr/>
          <a:lstStyle/>
          <a:p>
            <a:r>
              <a:rPr lang="en-US"/>
              <a:t>State Overview: </a:t>
            </a:r>
            <a:r>
              <a:rPr lang="en-US" smtClean="0"/>
              <a:t>2010 </a:t>
            </a:r>
            <a:r>
              <a:rPr lang="en-US"/>
              <a:t>Totals At A Glance</a:t>
            </a:r>
          </a:p>
        </p:txBody>
      </p:sp>
      <p:sp>
        <p:nvSpPr>
          <p:cNvPr id="372802" name="Text Box 66"/>
          <p:cNvSpPr txBox="1">
            <a:spLocks noChangeArrowheads="1"/>
          </p:cNvSpPr>
          <p:nvPr/>
        </p:nvSpPr>
        <p:spPr bwMode="auto">
          <a:xfrm>
            <a:off x="430213" y="5911850"/>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graphicFrame>
        <p:nvGraphicFramePr>
          <p:cNvPr id="372967" name="Group 231"/>
          <p:cNvGraphicFramePr>
            <a:graphicFrameLocks noGrp="1"/>
          </p:cNvGraphicFramePr>
          <p:nvPr>
            <p:ph idx="1"/>
          </p:nvPr>
        </p:nvGraphicFramePr>
        <p:xfrm>
          <a:off x="887413" y="1562100"/>
          <a:ext cx="7354887" cy="4259771"/>
        </p:xfrm>
        <a:graphic>
          <a:graphicData uri="http://schemas.openxmlformats.org/drawingml/2006/table">
            <a:tbl>
              <a:tblPr/>
              <a:tblGrid>
                <a:gridCol w="3008312"/>
                <a:gridCol w="1730375"/>
                <a:gridCol w="1244600"/>
                <a:gridCol w="1371600"/>
              </a:tblGrid>
              <a:tr h="2286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bg1"/>
                          </a:solidFill>
                          <a:effectLst/>
                          <a:latin typeface="Arial" charset="0"/>
                        </a:rPr>
                        <a:t>Tourism Concept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chemeClr val="bg1"/>
                          </a:solidFill>
                          <a:effectLst/>
                          <a:latin typeface="Arial" charset="0"/>
                        </a:rPr>
                        <a:t>TSA + Under 50 Mile Visitors</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chemeClr val="bg1"/>
                          </a:solidFill>
                          <a:effectLst/>
                          <a:latin typeface="Arial" charset="0"/>
                        </a:rPr>
                        <a:t>TSA</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’09 – ’10 Growth</a:t>
                      </a:r>
                    </a:p>
                  </a:txBody>
                  <a:tcPr marT="9144" marB="9144"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4429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smtClean="0">
                          <a:ln>
                            <a:noFill/>
                          </a:ln>
                          <a:solidFill>
                            <a:schemeClr val="tx1"/>
                          </a:solidFill>
                          <a:effectLst>
                            <a:outerShdw blurRad="38100" dist="38100" dir="2700000" algn="tl">
                              <a:srgbClr val="C0C0C0"/>
                            </a:outerShdw>
                          </a:effectLst>
                          <a:latin typeface="Arial" charset="0"/>
                        </a:rPr>
                        <a:t>Visits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C00000"/>
                          </a:solidFill>
                          <a:effectLst>
                            <a:outerShdw blurRad="38100" dist="38100" dir="2700000" algn="tl">
                              <a:srgbClr val="C0C0C0"/>
                            </a:outerShdw>
                          </a:effectLst>
                          <a:latin typeface="Arial" charset="0"/>
                        </a:rPr>
                        <a:t>17.49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C00000"/>
                          </a:solidFill>
                          <a:effectLst>
                            <a:outerShdw blurRad="38100" dist="38100" dir="2700000" algn="tl">
                              <a:srgbClr val="C0C0C0"/>
                            </a:outerShdw>
                          </a:effectLst>
                          <a:latin typeface="Arial" charset="0"/>
                        </a:rPr>
                        <a:t>7.83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kern="1200" cap="none" normalizeH="0" baseline="0" dirty="0" smtClean="0">
                          <a:ln>
                            <a:noFill/>
                          </a:ln>
                          <a:solidFill>
                            <a:schemeClr val="tx1"/>
                          </a:solidFill>
                          <a:effectLst/>
                          <a:latin typeface="Arial" charset="0"/>
                          <a:ea typeface="+mn-ea"/>
                          <a:cs typeface="+mn-cs"/>
                        </a:rPr>
                        <a:t>13.9%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smtClean="0">
                          <a:ln>
                            <a:noFill/>
                          </a:ln>
                          <a:solidFill>
                            <a:schemeClr val="tx1"/>
                          </a:solidFill>
                          <a:effectLst>
                            <a:outerShdw blurRad="38100" dist="38100" dir="2700000" algn="tl">
                              <a:srgbClr val="C0C0C0"/>
                            </a:outerShdw>
                          </a:effectLst>
                          <a:latin typeface="Arial" charset="0"/>
                        </a:rPr>
                        <a:t>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$5.22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$3.56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cap="none" normalizeH="0" baseline="0" dirty="0" smtClean="0">
                          <a:ln>
                            <a:noFill/>
                          </a:ln>
                          <a:solidFill>
                            <a:schemeClr val="tx1"/>
                          </a:solidFill>
                          <a:effectLst/>
                          <a:latin typeface="Arial" charset="0"/>
                        </a:rPr>
                        <a:t>2.8%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62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smtClean="0">
                          <a:ln>
                            <a:noFill/>
                          </a:ln>
                          <a:solidFill>
                            <a:schemeClr val="tx1"/>
                          </a:solidFill>
                          <a:effectLst>
                            <a:outerShdw blurRad="38100" dist="38100" dir="2700000" algn="tl">
                              <a:srgbClr val="C0C0C0"/>
                            </a:outerShdw>
                          </a:effectLst>
                          <a:latin typeface="Arial" charset="0"/>
                        </a:rPr>
                        <a:t>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$3.36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$2.37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2.3%</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smtClean="0">
                          <a:ln>
                            <a:noFill/>
                          </a:ln>
                          <a:solidFill>
                            <a:schemeClr val="tx1"/>
                          </a:solidFill>
                          <a:effectLst>
                            <a:outerShdw blurRad="38100" dist="38100" dir="2700000" algn="tl">
                              <a:srgbClr val="C0C0C0"/>
                            </a:outerShdw>
                          </a:effectLst>
                          <a:latin typeface="Arial" charset="0"/>
                        </a:rPr>
                        <a:t>Core Economic Impact (GSP)</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$2.32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$1.64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1.2%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Jobs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65,925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41,932 </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-0.7%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Wages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$1.95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$1.32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2.1%</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smtClean="0">
                          <a:ln>
                            <a:noFill/>
                          </a:ln>
                          <a:solidFill>
                            <a:schemeClr val="tx1"/>
                          </a:solidFill>
                          <a:effectLst>
                            <a:outerShdw blurRad="38100" dist="38100" dir="2700000" algn="tl">
                              <a:srgbClr val="C0C0C0"/>
                            </a:outerShdw>
                          </a:effectLst>
                          <a:latin typeface="Arial" charset="0"/>
                        </a:rPr>
                        <a:t>Taxes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$1,447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$930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0.0%</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4" name="Picture 2" descr="RI_INDSTRUCT"/>
          <p:cNvPicPr>
            <a:picLocks noChangeAspect="1" noChangeArrowheads="1"/>
          </p:cNvPicPr>
          <p:nvPr/>
        </p:nvPicPr>
        <p:blipFill>
          <a:blip r:embed="rId2" cstate="print"/>
          <a:srcRect l="3226" t="21616"/>
          <a:stretch>
            <a:fillRect/>
          </a:stretch>
        </p:blipFill>
        <p:spPr bwMode="auto">
          <a:xfrm>
            <a:off x="0" y="1316038"/>
            <a:ext cx="9144000" cy="5554662"/>
          </a:xfrm>
          <a:prstGeom prst="rect">
            <a:avLst/>
          </a:prstGeom>
          <a:noFill/>
        </p:spPr>
      </p:pic>
      <p:sp>
        <p:nvSpPr>
          <p:cNvPr id="914435" name="Rectangle 3"/>
          <p:cNvSpPr>
            <a:spLocks noGrp="1" noChangeArrowheads="1"/>
          </p:cNvSpPr>
          <p:nvPr>
            <p:ph type="title"/>
          </p:nvPr>
        </p:nvSpPr>
        <p:spPr/>
        <p:txBody>
          <a:bodyPr/>
          <a:lstStyle/>
          <a:p>
            <a:r>
              <a:rPr lang="en-US"/>
              <a:t>Industry Structure:  Definitions</a:t>
            </a:r>
          </a:p>
        </p:txBody>
      </p:sp>
      <p:sp>
        <p:nvSpPr>
          <p:cNvPr id="914436" name="Text Box 4"/>
          <p:cNvSpPr txBox="1">
            <a:spLocks noChangeArrowheads="1"/>
          </p:cNvSpPr>
          <p:nvPr/>
        </p:nvSpPr>
        <p:spPr bwMode="auto">
          <a:xfrm>
            <a:off x="6716713" y="6613525"/>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sp>
        <p:nvSpPr>
          <p:cNvPr id="914438" name="Rectangle 6"/>
          <p:cNvSpPr>
            <a:spLocks noChangeArrowheads="1"/>
          </p:cNvSpPr>
          <p:nvPr/>
        </p:nvSpPr>
        <p:spPr bwMode="auto">
          <a:xfrm>
            <a:off x="8686800" y="6629400"/>
            <a:ext cx="457200" cy="228600"/>
          </a:xfrm>
          <a:prstGeom prst="rect">
            <a:avLst/>
          </a:prstGeom>
          <a:noFill/>
          <a:ln w="9525">
            <a:noFill/>
            <a:miter lim="800000"/>
            <a:headEnd/>
            <a:tailEnd/>
          </a:ln>
          <a:effectLst/>
        </p:spPr>
        <p:txBody>
          <a:bodyPr/>
          <a:lstStyle/>
          <a:p>
            <a:pPr algn="r"/>
            <a:fld id="{219FC66B-3DC8-43AE-B2CB-EB51DC75E1F9}" type="slidenum">
              <a:rPr lang="en-US" sz="1000" b="1"/>
              <a:pPr algn="r"/>
              <a:t>13</a:t>
            </a:fld>
            <a:endParaRPr lang="en-US" sz="1000" b="1"/>
          </a:p>
        </p:txBody>
      </p:sp>
      <p:sp>
        <p:nvSpPr>
          <p:cNvPr id="914439" name="Text Box 7"/>
          <p:cNvSpPr txBox="1">
            <a:spLocks noChangeArrowheads="1"/>
          </p:cNvSpPr>
          <p:nvPr/>
        </p:nvSpPr>
        <p:spPr bwMode="auto">
          <a:xfrm>
            <a:off x="3702050" y="1636713"/>
            <a:ext cx="1505540" cy="369332"/>
          </a:xfrm>
          <a:prstGeom prst="rect">
            <a:avLst/>
          </a:prstGeom>
          <a:noFill/>
          <a:ln w="9525" algn="ctr">
            <a:noFill/>
            <a:miter lim="800000"/>
            <a:headEnd/>
            <a:tailEnd/>
          </a:ln>
          <a:effectLst/>
        </p:spPr>
        <p:txBody>
          <a:bodyPr wrap="none">
            <a:spAutoFit/>
          </a:bodyPr>
          <a:lstStyle/>
          <a:p>
            <a:r>
              <a:rPr lang="en-US" b="1" i="1" dirty="0" smtClean="0"/>
              <a:t>$5.22 </a:t>
            </a:r>
            <a:r>
              <a:rPr lang="en-US" b="1" i="1" dirty="0"/>
              <a:t>billion</a:t>
            </a:r>
          </a:p>
        </p:txBody>
      </p:sp>
      <p:sp>
        <p:nvSpPr>
          <p:cNvPr id="914440" name="Text Box 8"/>
          <p:cNvSpPr txBox="1">
            <a:spLocks noChangeArrowheads="1"/>
          </p:cNvSpPr>
          <p:nvPr/>
        </p:nvSpPr>
        <p:spPr bwMode="auto">
          <a:xfrm>
            <a:off x="3702050" y="2627313"/>
            <a:ext cx="1505540" cy="369332"/>
          </a:xfrm>
          <a:prstGeom prst="rect">
            <a:avLst/>
          </a:prstGeom>
          <a:noFill/>
          <a:ln w="9525" algn="ctr">
            <a:noFill/>
            <a:miter lim="800000"/>
            <a:headEnd/>
            <a:tailEnd/>
          </a:ln>
          <a:effectLst/>
        </p:spPr>
        <p:txBody>
          <a:bodyPr wrap="none">
            <a:spAutoFit/>
          </a:bodyPr>
          <a:lstStyle/>
          <a:p>
            <a:r>
              <a:rPr lang="en-US" b="1" i="1" dirty="0"/>
              <a:t>$</a:t>
            </a:r>
            <a:r>
              <a:rPr lang="en-US" b="1" i="1" dirty="0" smtClean="0"/>
              <a:t>3.56 </a:t>
            </a:r>
            <a:r>
              <a:rPr lang="en-US" b="1" i="1" dirty="0"/>
              <a:t>billion</a:t>
            </a:r>
          </a:p>
        </p:txBody>
      </p:sp>
      <p:sp>
        <p:nvSpPr>
          <p:cNvPr id="914441" name="Text Box 9"/>
          <p:cNvSpPr txBox="1">
            <a:spLocks noChangeArrowheads="1"/>
          </p:cNvSpPr>
          <p:nvPr/>
        </p:nvSpPr>
        <p:spPr bwMode="auto">
          <a:xfrm>
            <a:off x="2555875" y="4132263"/>
            <a:ext cx="1505540" cy="369332"/>
          </a:xfrm>
          <a:prstGeom prst="rect">
            <a:avLst/>
          </a:prstGeom>
          <a:noFill/>
          <a:ln w="9525" algn="ctr">
            <a:noFill/>
            <a:miter lim="800000"/>
            <a:headEnd/>
            <a:tailEnd/>
          </a:ln>
          <a:effectLst/>
        </p:spPr>
        <p:txBody>
          <a:bodyPr wrap="none">
            <a:spAutoFit/>
          </a:bodyPr>
          <a:lstStyle/>
          <a:p>
            <a:r>
              <a:rPr lang="en-US" b="1" i="1" dirty="0"/>
              <a:t>$</a:t>
            </a:r>
            <a:r>
              <a:rPr lang="en-US" b="1" i="1" dirty="0" smtClean="0"/>
              <a:t>2.37 </a:t>
            </a:r>
            <a:r>
              <a:rPr lang="en-US" b="1" i="1" dirty="0"/>
              <a:t>billion</a:t>
            </a:r>
          </a:p>
        </p:txBody>
      </p:sp>
      <p:sp>
        <p:nvSpPr>
          <p:cNvPr id="914442" name="Text Box 10"/>
          <p:cNvSpPr txBox="1">
            <a:spLocks noChangeArrowheads="1"/>
          </p:cNvSpPr>
          <p:nvPr/>
        </p:nvSpPr>
        <p:spPr bwMode="auto">
          <a:xfrm>
            <a:off x="5803900" y="4132263"/>
            <a:ext cx="1505540" cy="369332"/>
          </a:xfrm>
          <a:prstGeom prst="rect">
            <a:avLst/>
          </a:prstGeom>
          <a:noFill/>
          <a:ln w="9525" algn="ctr">
            <a:noFill/>
            <a:miter lim="800000"/>
            <a:headEnd/>
            <a:tailEnd/>
          </a:ln>
          <a:effectLst/>
        </p:spPr>
        <p:txBody>
          <a:bodyPr wrap="none">
            <a:spAutoFit/>
          </a:bodyPr>
          <a:lstStyle/>
          <a:p>
            <a:r>
              <a:rPr lang="en-US" b="1" i="1" dirty="0"/>
              <a:t>$</a:t>
            </a:r>
            <a:r>
              <a:rPr lang="en-US" b="1" i="1" dirty="0" smtClean="0"/>
              <a:t>1.19 </a:t>
            </a:r>
            <a:r>
              <a:rPr lang="en-US" b="1" i="1" dirty="0"/>
              <a:t>billion</a:t>
            </a:r>
          </a:p>
        </p:txBody>
      </p:sp>
      <p:sp>
        <p:nvSpPr>
          <p:cNvPr id="914443" name="Text Box 11"/>
          <p:cNvSpPr txBox="1">
            <a:spLocks noChangeArrowheads="1"/>
          </p:cNvSpPr>
          <p:nvPr/>
        </p:nvSpPr>
        <p:spPr bwMode="auto">
          <a:xfrm>
            <a:off x="1098550" y="5999163"/>
            <a:ext cx="1505540" cy="369332"/>
          </a:xfrm>
          <a:prstGeom prst="rect">
            <a:avLst/>
          </a:prstGeom>
          <a:noFill/>
          <a:ln w="9525" algn="ctr">
            <a:noFill/>
            <a:miter lim="800000"/>
            <a:headEnd/>
            <a:tailEnd/>
          </a:ln>
          <a:effectLst/>
        </p:spPr>
        <p:txBody>
          <a:bodyPr wrap="none">
            <a:spAutoFit/>
          </a:bodyPr>
          <a:lstStyle/>
          <a:p>
            <a:r>
              <a:rPr lang="en-US" b="1" i="1" dirty="0"/>
              <a:t>$</a:t>
            </a:r>
            <a:r>
              <a:rPr lang="en-US" b="1" i="1" dirty="0" smtClean="0"/>
              <a:t>1.64 </a:t>
            </a:r>
            <a:r>
              <a:rPr lang="en-US" b="1" i="1" dirty="0"/>
              <a:t>billion</a:t>
            </a:r>
          </a:p>
        </p:txBody>
      </p:sp>
      <p:sp>
        <p:nvSpPr>
          <p:cNvPr id="914444" name="Text Box 12"/>
          <p:cNvSpPr txBox="1">
            <a:spLocks noChangeArrowheads="1"/>
          </p:cNvSpPr>
          <p:nvPr/>
        </p:nvSpPr>
        <p:spPr bwMode="auto">
          <a:xfrm>
            <a:off x="3965575" y="5999163"/>
            <a:ext cx="1505540" cy="369332"/>
          </a:xfrm>
          <a:prstGeom prst="rect">
            <a:avLst/>
          </a:prstGeom>
          <a:noFill/>
          <a:ln w="9525" algn="ctr">
            <a:noFill/>
            <a:miter lim="800000"/>
            <a:headEnd/>
            <a:tailEnd/>
          </a:ln>
          <a:effectLst/>
        </p:spPr>
        <p:txBody>
          <a:bodyPr wrap="none">
            <a:spAutoFit/>
          </a:bodyPr>
          <a:lstStyle/>
          <a:p>
            <a:r>
              <a:rPr lang="en-US" b="1" i="1" dirty="0" smtClean="0"/>
              <a:t>$724 </a:t>
            </a:r>
            <a:r>
              <a:rPr lang="en-US" b="1" i="1" dirty="0"/>
              <a:t>million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76200" y="914400"/>
            <a:ext cx="9067800" cy="381000"/>
          </a:xfrm>
        </p:spPr>
        <p:txBody>
          <a:bodyPr/>
          <a:lstStyle/>
          <a:p>
            <a:r>
              <a:rPr lang="en-US" sz="2000" dirty="0"/>
              <a:t>State Overview:  Tourism and Under 50Mile </a:t>
            </a:r>
            <a:r>
              <a:rPr lang="en-US" sz="2000" dirty="0" smtClean="0"/>
              <a:t>Visitors – 2010 vs. 2009</a:t>
            </a:r>
            <a:endParaRPr lang="en-US" sz="2000" dirty="0"/>
          </a:p>
        </p:txBody>
      </p:sp>
      <p:graphicFrame>
        <p:nvGraphicFramePr>
          <p:cNvPr id="915459" name="Group 3"/>
          <p:cNvGraphicFramePr>
            <a:graphicFrameLocks noGrp="1"/>
          </p:cNvGraphicFramePr>
          <p:nvPr>
            <p:ph idx="1"/>
          </p:nvPr>
        </p:nvGraphicFramePr>
        <p:xfrm>
          <a:off x="554038" y="1536700"/>
          <a:ext cx="7942262" cy="4410078"/>
        </p:xfrm>
        <a:graphic>
          <a:graphicData uri="http://schemas.openxmlformats.org/drawingml/2006/table">
            <a:tbl>
              <a:tblPr/>
              <a:tblGrid>
                <a:gridCol w="2720975"/>
                <a:gridCol w="955675"/>
                <a:gridCol w="912812"/>
                <a:gridCol w="3352800"/>
              </a:tblGrid>
              <a:tr h="2667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bg1"/>
                          </a:solidFill>
                          <a:effectLst/>
                          <a:latin typeface="Arial" charset="0"/>
                        </a:rPr>
                        <a:t>Measurement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2010</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2009</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chemeClr val="bg1"/>
                          </a:solidFill>
                          <a:effectLst/>
                          <a:latin typeface="Arial" charset="0"/>
                        </a:rPr>
                        <a:t>Definition</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smtClean="0">
                          <a:ln>
                            <a:noFill/>
                          </a:ln>
                          <a:solidFill>
                            <a:schemeClr val="tx1"/>
                          </a:solidFill>
                          <a:effectLst/>
                          <a:latin typeface="Arial" charset="0"/>
                        </a:rPr>
                        <a:t>Tourism (TSA) + Under 50Mile Visitor </a:t>
                      </a:r>
                      <a:r>
                        <a:rPr kumimoji="0" lang="en-US" sz="1500" b="1" i="0" u="sng" strike="noStrike" cap="none" normalizeH="0" baseline="0" smtClean="0">
                          <a:ln>
                            <a:noFill/>
                          </a:ln>
                          <a:solidFill>
                            <a:srgbClr val="A50021"/>
                          </a:solidFill>
                          <a:effectLst/>
                          <a:latin typeface="Arial" charset="0"/>
                        </a:rPr>
                        <a:t>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$5.22B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$5.07B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US" sz="1400" b="1" i="1" u="none" strike="noStrike" cap="none" normalizeH="0" baseline="0" smtClean="0">
                          <a:ln>
                            <a:noFill/>
                          </a:ln>
                          <a:solidFill>
                            <a:schemeClr val="tx1"/>
                          </a:solidFill>
                          <a:effectLst/>
                          <a:latin typeface="Arial" charset="0"/>
                        </a:rPr>
                        <a:t> Spending from all tourism factors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95325">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smtClean="0">
                          <a:ln>
                            <a:noFill/>
                          </a:ln>
                          <a:solidFill>
                            <a:schemeClr val="tx1"/>
                          </a:solidFill>
                          <a:effectLst/>
                          <a:latin typeface="Arial" charset="0"/>
                        </a:rPr>
                        <a:t> Tourism Expenditures (TSA)</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$3.56B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$3.47B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US" sz="1400" b="1" i="1" u="none" strike="noStrike" cap="none" normalizeH="0" baseline="0" smtClean="0">
                          <a:ln>
                            <a:noFill/>
                          </a:ln>
                          <a:solidFill>
                            <a:schemeClr val="tx1"/>
                          </a:solidFill>
                          <a:effectLst/>
                          <a:latin typeface="Arial" charset="0"/>
                        </a:rPr>
                        <a:t> TSA Definition of State Tourism</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3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Under 50Mile 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$1.66B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$1.61B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Spending by visitors from less than 50 miles that utilize RI tourism assets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 Under 50Mile Visitors Total </a:t>
                      </a:r>
                      <a:r>
                        <a:rPr kumimoji="0" lang="en-US" sz="1500" b="1" i="0" u="sng" strike="noStrike" cap="none" normalizeH="0" baseline="0" dirty="0" smtClean="0">
                          <a:ln>
                            <a:noFill/>
                          </a:ln>
                          <a:solidFill>
                            <a:srgbClr val="A50021"/>
                          </a:solidFill>
                          <a:effectLst/>
                          <a:latin typeface="Arial" charset="0"/>
                        </a:rPr>
                        <a:t>Employment</a:t>
                      </a:r>
                      <a:r>
                        <a:rPr kumimoji="0" lang="en-US" sz="1500" b="1" i="0" u="none" strike="noStrike" cap="none" normalizeH="0" baseline="0" dirty="0" smtClean="0">
                          <a:ln>
                            <a:noFill/>
                          </a:ln>
                          <a:solidFill>
                            <a:schemeClr val="tx1"/>
                          </a:solidFill>
                          <a:effectLst/>
                          <a:latin typeface="Arial" charset="0"/>
                        </a:rPr>
                        <a: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65,925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66,303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Employment required to support core RI tourism activity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300" b="1" i="0" u="none" strike="noStrike" cap="none" normalizeH="0" baseline="0" smtClean="0">
                          <a:ln>
                            <a:noFill/>
                          </a:ln>
                          <a:solidFill>
                            <a:schemeClr val="tx1"/>
                          </a:solidFill>
                          <a:effectLst/>
                          <a:latin typeface="Arial" charset="0"/>
                        </a:rPr>
                        <a:t> </a:t>
                      </a:r>
                      <a:r>
                        <a:rPr kumimoji="0" lang="en-US" sz="1400" b="1" i="0" u="none" strike="noStrike" cap="none" normalizeH="0" baseline="0" smtClean="0">
                          <a:ln>
                            <a:noFill/>
                          </a:ln>
                          <a:solidFill>
                            <a:schemeClr val="tx1"/>
                          </a:solidFill>
                          <a:effectLst/>
                          <a:latin typeface="Arial" charset="0"/>
                        </a:rPr>
                        <a:t>Core Tourism (TSA)</a:t>
                      </a:r>
                      <a:br>
                        <a:rPr kumimoji="0" lang="en-US" sz="1400" b="1" i="0" u="none" strike="noStrike" cap="none" normalizeH="0" baseline="0" smtClean="0">
                          <a:ln>
                            <a:noFill/>
                          </a:ln>
                          <a:solidFill>
                            <a:schemeClr val="tx1"/>
                          </a:solidFill>
                          <a:effectLst/>
                          <a:latin typeface="Arial" charset="0"/>
                        </a:rPr>
                      </a:br>
                      <a:r>
                        <a:rPr kumimoji="0" lang="en-US" sz="1400" b="1" i="0" u="none" strike="noStrike" cap="none" normalizeH="0" baseline="0" smtClean="0">
                          <a:ln>
                            <a:noFill/>
                          </a:ln>
                          <a:solidFill>
                            <a:schemeClr val="tx1"/>
                          </a:solidFill>
                          <a:effectLst/>
                          <a:latin typeface="Arial" charset="0"/>
                        </a:rPr>
                        <a:t>   Employment*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32,986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33,181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GB" sz="1400" b="1" i="1" u="none" strike="noStrike" cap="none" normalizeH="0" baseline="0" smtClean="0">
                          <a:ln>
                            <a:noFill/>
                          </a:ln>
                          <a:solidFill>
                            <a:schemeClr val="tx1"/>
                          </a:solidFill>
                          <a:effectLst/>
                          <a:latin typeface="Arial" charset="0"/>
                        </a:rPr>
                        <a:t> TSA Definition of Tourism “Industry”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915501" name="Text Box 45"/>
          <p:cNvSpPr txBox="1">
            <a:spLocks noChangeArrowheads="1"/>
          </p:cNvSpPr>
          <p:nvPr/>
        </p:nvSpPr>
        <p:spPr bwMode="auto">
          <a:xfrm>
            <a:off x="608013" y="6013450"/>
            <a:ext cx="7785100" cy="549275"/>
          </a:xfrm>
          <a:prstGeom prst="rect">
            <a:avLst/>
          </a:prstGeom>
          <a:noFill/>
          <a:ln w="9525" algn="ctr">
            <a:noFill/>
            <a:miter lim="800000"/>
            <a:headEnd/>
            <a:tailEnd/>
          </a:ln>
          <a:effectLst/>
        </p:spPr>
        <p:txBody>
          <a:bodyPr wrap="none">
            <a:spAutoFit/>
          </a:bodyPr>
          <a:lstStyle/>
          <a:p>
            <a:r>
              <a:rPr lang="en-US" sz="1000" i="1"/>
              <a:t>Source:  IHS Global Insight</a:t>
            </a:r>
          </a:p>
          <a:p>
            <a:pPr>
              <a:buFontTx/>
              <a:buChar char="•"/>
            </a:pPr>
            <a:r>
              <a:rPr lang="en-US" sz="1000" i="1"/>
              <a:t>Employment figures taken from a top down review of the total spending, creating a resultant number of jobs, both full-time and part-time</a:t>
            </a:r>
          </a:p>
          <a:p>
            <a:r>
              <a:rPr lang="en-US" sz="1000" i="1"/>
              <a:t> required to support that spending.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6482" name="Group 2"/>
          <p:cNvGraphicFramePr>
            <a:graphicFrameLocks noGrp="1"/>
          </p:cNvGraphicFramePr>
          <p:nvPr/>
        </p:nvGraphicFramePr>
        <p:xfrm>
          <a:off x="398463" y="1527175"/>
          <a:ext cx="4262437" cy="4810190"/>
        </p:xfrm>
        <a:graphic>
          <a:graphicData uri="http://schemas.openxmlformats.org/drawingml/2006/table">
            <a:tbl>
              <a:tblPr/>
              <a:tblGrid>
                <a:gridCol w="2255837"/>
                <a:gridCol w="1066800"/>
                <a:gridCol w="939800"/>
              </a:tblGrid>
              <a:tr h="2825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Key Measurements</a:t>
                      </a: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2009</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Original</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2009</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Recast</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r>
              <a:tr h="185738">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r>
              <a:tr h="4826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smtClean="0">
                          <a:ln>
                            <a:noFill/>
                          </a:ln>
                          <a:solidFill>
                            <a:schemeClr val="tx1"/>
                          </a:solidFill>
                          <a:effectLst/>
                          <a:latin typeface="Arial" charset="0"/>
                        </a:rPr>
                        <a:t> </a:t>
                      </a:r>
                      <a:r>
                        <a:rPr kumimoji="0" lang="en-US" sz="1600" b="1" i="0" u="none" strike="noStrike" cap="none" normalizeH="0" baseline="0" smtClean="0">
                          <a:ln>
                            <a:noFill/>
                          </a:ln>
                          <a:solidFill>
                            <a:srgbClr val="A50021"/>
                          </a:solidFill>
                          <a:effectLst>
                            <a:outerShdw blurRad="38100" dist="38100" dir="2700000" algn="tl">
                              <a:srgbClr val="C0C0C0"/>
                            </a:outerShdw>
                          </a:effectLst>
                          <a:latin typeface="Arial" charset="0"/>
                        </a:rPr>
                        <a:t>RI Expenditures ($B)</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$3.40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$3.47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271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smtClean="0">
                          <a:ln>
                            <a:noFill/>
                          </a:ln>
                          <a:solidFill>
                            <a:srgbClr val="A50021"/>
                          </a:solidFill>
                          <a:effectLst>
                            <a:outerShdw blurRad="38100" dist="38100" dir="2700000" algn="tl">
                              <a:srgbClr val="C0C0C0"/>
                            </a:outerShdw>
                          </a:effectLst>
                          <a:latin typeface="Arial" charset="0"/>
                        </a:rPr>
                        <a:t> </a:t>
                      </a:r>
                      <a:r>
                        <a:rPr kumimoji="0" lang="en-US" sz="1600" b="1" i="0" u="none" strike="noStrike" cap="none" normalizeH="0" baseline="0" smtClean="0">
                          <a:ln>
                            <a:noFill/>
                          </a:ln>
                          <a:solidFill>
                            <a:srgbClr val="A50021"/>
                          </a:solidFill>
                          <a:effectLst>
                            <a:outerShdw blurRad="38100" dist="38100" dir="2700000" algn="tl">
                              <a:srgbClr val="C0C0C0"/>
                            </a:outerShdw>
                          </a:effectLst>
                          <a:latin typeface="Arial" charset="0"/>
                        </a:rPr>
                        <a:t>Economic Value</a:t>
                      </a:r>
                      <a:r>
                        <a:rPr kumimoji="0" lang="en-US" sz="1400" b="1" i="0" u="none" strike="noStrike" cap="none" normalizeH="0" baseline="0" smtClean="0">
                          <a:ln>
                            <a:noFill/>
                          </a:ln>
                          <a:solidFill>
                            <a:srgbClr val="A50021"/>
                          </a:solidFill>
                          <a:effectLst>
                            <a:outerShdw blurRad="38100" dist="38100" dir="2700000" algn="tl">
                              <a:srgbClr val="C0C0C0"/>
                            </a:outerShdw>
                          </a:effectLst>
                          <a:latin typeface="Arial" charset="0"/>
                        </a:rPr>
                        <a:t> </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smtClean="0">
                          <a:ln>
                            <a:noFill/>
                          </a:ln>
                          <a:solidFill>
                            <a:schemeClr val="tx1"/>
                          </a:solidFill>
                          <a:effectLst/>
                          <a:latin typeface="Arial" charset="0"/>
                        </a:rPr>
                        <a:t> Total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$1.62</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$2.31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$1.62</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$2.34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28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smtClean="0">
                          <a:ln>
                            <a:noFill/>
                          </a:ln>
                          <a:solidFill>
                            <a:schemeClr val="tx1"/>
                          </a:solidFill>
                          <a:effectLst/>
                          <a:latin typeface="Arial" charset="0"/>
                        </a:rPr>
                        <a:t> </a:t>
                      </a:r>
                      <a:r>
                        <a:rPr kumimoji="0" lang="en-US" sz="1600" b="1" i="0" u="none" strike="noStrike" cap="none" normalizeH="0" baseline="0" smtClean="0">
                          <a:ln>
                            <a:noFill/>
                          </a:ln>
                          <a:solidFill>
                            <a:srgbClr val="A50021"/>
                          </a:solidFill>
                          <a:effectLst>
                            <a:outerShdw blurRad="38100" dist="38100" dir="2700000" algn="tl">
                              <a:srgbClr val="C0C0C0"/>
                            </a:outerShdw>
                          </a:effectLst>
                          <a:latin typeface="Arial" charset="0"/>
                        </a:rPr>
                        <a:t>Wages &amp; Salaries</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smtClean="0">
                          <a:ln>
                            <a:noFill/>
                          </a:ln>
                          <a:solidFill>
                            <a:schemeClr val="tx1"/>
                          </a:solidFill>
                          <a:effectLst/>
                          <a:latin typeface="Arial" charset="0"/>
                        </a:rPr>
                        <a:t> Total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$.845</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$1.28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$.851</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$1.29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28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rgbClr val="A5002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Employment (‘000)</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33.27</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42.16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33.18</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42.25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588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smtClean="0">
                          <a:ln>
                            <a:noFill/>
                          </a:ln>
                          <a:solidFill>
                            <a:srgbClr val="A50021"/>
                          </a:solidFill>
                          <a:effectLst>
                            <a:outerShdw blurRad="38100" dist="38100" dir="2700000" algn="tl">
                              <a:srgbClr val="C0C0C0"/>
                            </a:outerShdw>
                          </a:effectLst>
                          <a:latin typeface="Arial" charset="0"/>
                        </a:rPr>
                        <a:t> </a:t>
                      </a:r>
                      <a:r>
                        <a:rPr kumimoji="0" lang="en-US" sz="1600" b="1" i="0" u="none" strike="noStrike" cap="none" normalizeH="0" baseline="0" smtClean="0">
                          <a:ln>
                            <a:noFill/>
                          </a:ln>
                          <a:solidFill>
                            <a:srgbClr val="A50021"/>
                          </a:solidFill>
                          <a:effectLst>
                            <a:outerShdw blurRad="38100" dist="38100" dir="2700000" algn="tl">
                              <a:srgbClr val="C0C0C0"/>
                            </a:outerShdw>
                          </a:effectLst>
                          <a:latin typeface="Arial" charset="0"/>
                        </a:rPr>
                        <a:t>Taxes –Total Impact</a:t>
                      </a:r>
                      <a:endParaRPr kumimoji="0" lang="en-US" sz="1700" b="1" i="0" u="none" strike="noStrike" cap="none" normalizeH="0" baseline="0" smtClean="0">
                        <a:ln>
                          <a:noFill/>
                        </a:ln>
                        <a:solidFill>
                          <a:srgbClr val="A50021"/>
                        </a:solidFill>
                        <a:effectLst>
                          <a:outerShdw blurRad="38100" dist="38100" dir="2700000" algn="tl">
                            <a:srgbClr val="C0C0C0"/>
                          </a:outerShdw>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$921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$930 M</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916515" name="Rectangle 35"/>
          <p:cNvSpPr>
            <a:spLocks noGrp="1" noChangeArrowheads="1"/>
          </p:cNvSpPr>
          <p:nvPr>
            <p:ph type="title"/>
          </p:nvPr>
        </p:nvSpPr>
        <p:spPr/>
        <p:txBody>
          <a:bodyPr/>
          <a:lstStyle/>
          <a:p>
            <a:r>
              <a:rPr lang="en-US" dirty="0"/>
              <a:t>Why Are the </a:t>
            </a:r>
            <a:r>
              <a:rPr lang="en-US" dirty="0" smtClean="0"/>
              <a:t>2009 </a:t>
            </a:r>
            <a:r>
              <a:rPr lang="en-US" dirty="0"/>
              <a:t>Figures Revised From Last Year?  </a:t>
            </a:r>
          </a:p>
        </p:txBody>
      </p:sp>
      <p:sp>
        <p:nvSpPr>
          <p:cNvPr id="916516" name="Text Box 36"/>
          <p:cNvSpPr txBox="1">
            <a:spLocks noChangeArrowheads="1"/>
          </p:cNvSpPr>
          <p:nvPr/>
        </p:nvSpPr>
        <p:spPr bwMode="auto">
          <a:xfrm>
            <a:off x="239713" y="6373813"/>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sp>
        <p:nvSpPr>
          <p:cNvPr id="916517" name="AutoShape 37" descr="backgr"/>
          <p:cNvSpPr>
            <a:spLocks noChangeArrowheads="1"/>
          </p:cNvSpPr>
          <p:nvPr/>
        </p:nvSpPr>
        <p:spPr bwMode="auto">
          <a:xfrm>
            <a:off x="5600700" y="1857375"/>
            <a:ext cx="3214688" cy="4271963"/>
          </a:xfrm>
          <a:prstGeom prst="roundRect">
            <a:avLst>
              <a:gd name="adj" fmla="val 16667"/>
            </a:avLst>
          </a:prstGeom>
          <a:blipFill dpi="0" rotWithShape="1">
            <a:blip r:embed="rId2" cstate="print"/>
            <a:srcRect/>
            <a:stretch>
              <a:fillRect r="-16679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spcBef>
                <a:spcPct val="50000"/>
              </a:spcBef>
            </a:pPr>
            <a:r>
              <a:rPr lang="en-US" sz="1600" b="1" dirty="0">
                <a:solidFill>
                  <a:srgbClr val="A50021"/>
                </a:solidFill>
                <a:effectLst>
                  <a:outerShdw blurRad="38100" dist="38100" dir="2700000" algn="tl">
                    <a:srgbClr val="C0C0C0"/>
                  </a:outerShdw>
                </a:effectLst>
              </a:rPr>
              <a:t>Each year revisions to most of the historical tourism metrics must be made in order to reflect:</a:t>
            </a:r>
          </a:p>
          <a:p>
            <a:pPr>
              <a:spcBef>
                <a:spcPct val="50000"/>
              </a:spcBef>
              <a:buFontTx/>
              <a:buChar char="•"/>
            </a:pPr>
            <a:r>
              <a:rPr lang="en-US" sz="1400" b="1" dirty="0"/>
              <a:t> Finalization of the annual visitor spending data from DKSA.  </a:t>
            </a:r>
          </a:p>
          <a:p>
            <a:pPr>
              <a:spcBef>
                <a:spcPct val="50000"/>
              </a:spcBef>
              <a:buFontTx/>
              <a:buChar char="•"/>
            </a:pPr>
            <a:r>
              <a:rPr lang="en-US" sz="1400" b="1" dirty="0"/>
              <a:t>Revisions to the BLS and BEA inputs covering employment, Gross State Product, Sales Output, and Payroll for all industries at the jurisdiction county level.</a:t>
            </a:r>
          </a:p>
          <a:p>
            <a:pPr>
              <a:spcBef>
                <a:spcPct val="50000"/>
              </a:spcBef>
              <a:buFontTx/>
              <a:buChar char="•"/>
            </a:pPr>
            <a:r>
              <a:rPr lang="en-US" sz="1400" b="1" dirty="0"/>
              <a:t> New Baseline Data for IMPLAN </a:t>
            </a:r>
            <a:r>
              <a:rPr lang="en-US" sz="1400" b="1" dirty="0" err="1"/>
              <a:t>interindustry</a:t>
            </a:r>
            <a:r>
              <a:rPr lang="en-US" sz="1400" b="1" dirty="0"/>
              <a:t> model incorporating latest Census data</a:t>
            </a:r>
          </a:p>
        </p:txBody>
      </p:sp>
      <p:sp>
        <p:nvSpPr>
          <p:cNvPr id="916518" name="AutoShape 38"/>
          <p:cNvSpPr>
            <a:spLocks/>
          </p:cNvSpPr>
          <p:nvPr/>
        </p:nvSpPr>
        <p:spPr bwMode="auto">
          <a:xfrm>
            <a:off x="4778375" y="2581275"/>
            <a:ext cx="628650" cy="3706813"/>
          </a:xfrm>
          <a:prstGeom prst="rightBrace">
            <a:avLst>
              <a:gd name="adj1" fmla="val 49137"/>
              <a:gd name="adj2" fmla="val 38671"/>
            </a:avLst>
          </a:prstGeom>
          <a:noFill/>
          <a:ln w="28575">
            <a:solidFill>
              <a:srgbClr val="A5002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16517"/>
                                        </p:tgtEl>
                                        <p:attrNameLst>
                                          <p:attrName>style.visibility</p:attrName>
                                        </p:attrNameLst>
                                      </p:cBhvr>
                                      <p:to>
                                        <p:strVal val="visible"/>
                                      </p:to>
                                    </p:set>
                                    <p:animScale>
                                      <p:cBhvr>
                                        <p:cTn id="7" dur="500" decel="50000" fill="hold">
                                          <p:stCondLst>
                                            <p:cond delay="0"/>
                                          </p:stCondLst>
                                        </p:cTn>
                                        <p:tgtEl>
                                          <p:spTgt spid="9165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16517"/>
                                        </p:tgtEl>
                                        <p:attrNameLst>
                                          <p:attrName>ppt_x</p:attrName>
                                          <p:attrName>ppt_y</p:attrName>
                                        </p:attrNameLst>
                                      </p:cBhvr>
                                    </p:animMotion>
                                    <p:animEffect transition="in" filter="fade">
                                      <p:cBhvr>
                                        <p:cTn id="9" dur="500"/>
                                        <p:tgtEl>
                                          <p:spTgt spid="916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5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35000" y="2237738"/>
            <a:ext cx="7059613" cy="4556761"/>
          </a:xfrm>
          <a:prstGeom prst="rect">
            <a:avLst/>
          </a:prstGeom>
          <a:noFill/>
          <a:ln w="9525">
            <a:noFill/>
            <a:miter lim="800000"/>
            <a:headEnd/>
            <a:tailEnd/>
          </a:ln>
          <a:effectLst/>
        </p:spPr>
      </p:pic>
      <p:sp>
        <p:nvSpPr>
          <p:cNvPr id="637955" name="Rectangle 3"/>
          <p:cNvSpPr>
            <a:spLocks noGrp="1" noChangeArrowheads="1"/>
          </p:cNvSpPr>
          <p:nvPr>
            <p:ph type="title"/>
          </p:nvPr>
        </p:nvSpPr>
        <p:spPr/>
        <p:txBody>
          <a:bodyPr/>
          <a:lstStyle/>
          <a:p>
            <a:r>
              <a:rPr lang="en-US"/>
              <a:t>Total Tourism (TSA) Expenditures</a:t>
            </a:r>
          </a:p>
        </p:txBody>
      </p:sp>
      <p:sp>
        <p:nvSpPr>
          <p:cNvPr id="637956" name="Rectangle 4"/>
          <p:cNvSpPr>
            <a:spLocks noChangeArrowheads="1"/>
          </p:cNvSpPr>
          <p:nvPr/>
        </p:nvSpPr>
        <p:spPr bwMode="auto">
          <a:xfrm>
            <a:off x="274638" y="1503363"/>
            <a:ext cx="4749800" cy="687387"/>
          </a:xfrm>
          <a:prstGeom prst="rect">
            <a:avLst/>
          </a:prstGeom>
          <a:noFill/>
          <a:ln w="9525">
            <a:noFill/>
            <a:miter lim="800000"/>
            <a:headEnd/>
            <a:tailEnd/>
          </a:ln>
          <a:effectLst/>
        </p:spPr>
        <p:txBody>
          <a:bodyPr/>
          <a:lstStyle/>
          <a:p>
            <a:pPr marL="177800" indent="-177800">
              <a:buClr>
                <a:srgbClr val="A50021"/>
              </a:buClr>
              <a:buFontTx/>
              <a:buChar char="•"/>
            </a:pPr>
            <a:r>
              <a:rPr lang="en-US" altLang="en-US" sz="1600" b="1" dirty="0"/>
              <a:t>RI visitation </a:t>
            </a:r>
            <a:r>
              <a:rPr lang="en-US" altLang="en-US" sz="1600" b="1" dirty="0" smtClean="0"/>
              <a:t>increased </a:t>
            </a:r>
            <a:r>
              <a:rPr lang="en-US" altLang="en-US" sz="1600" b="1" dirty="0"/>
              <a:t>by </a:t>
            </a:r>
            <a:r>
              <a:rPr lang="en-US" altLang="en-US" sz="1600" b="1" dirty="0" smtClean="0"/>
              <a:t>13.9% </a:t>
            </a:r>
            <a:r>
              <a:rPr lang="en-US" altLang="en-US" sz="1600" b="1" dirty="0"/>
              <a:t>in </a:t>
            </a:r>
            <a:r>
              <a:rPr lang="en-US" altLang="en-US" sz="1600" b="1" dirty="0" smtClean="0"/>
              <a:t>‘10</a:t>
            </a:r>
            <a:endParaRPr lang="en-US" altLang="en-US" sz="1600" b="1" dirty="0"/>
          </a:p>
          <a:p>
            <a:pPr marL="177800" indent="-177800">
              <a:buClr>
                <a:srgbClr val="A50021"/>
              </a:buClr>
              <a:buFontTx/>
              <a:buChar char="•"/>
            </a:pPr>
            <a:r>
              <a:rPr lang="en-US" altLang="en-US" sz="1600" b="1" dirty="0"/>
              <a:t>Spending per visit </a:t>
            </a:r>
            <a:r>
              <a:rPr lang="en-US" altLang="en-US" sz="1600" b="1" dirty="0" smtClean="0"/>
              <a:t>fell </a:t>
            </a:r>
            <a:r>
              <a:rPr lang="en-US" altLang="en-US" sz="1600" b="1" dirty="0"/>
              <a:t>by </a:t>
            </a:r>
            <a:r>
              <a:rPr lang="en-US" altLang="en-US" sz="1600" b="1" dirty="0" smtClean="0"/>
              <a:t>9.5% </a:t>
            </a:r>
            <a:r>
              <a:rPr lang="en-US" altLang="en-US" sz="1600" b="1" dirty="0"/>
              <a:t>in </a:t>
            </a:r>
            <a:r>
              <a:rPr lang="en-US" altLang="en-US" sz="1600" b="1" dirty="0" smtClean="0"/>
              <a:t>‘10 </a:t>
            </a:r>
            <a:endParaRPr lang="en-US" altLang="en-US" sz="1600" b="1" dirty="0"/>
          </a:p>
        </p:txBody>
      </p:sp>
      <p:sp>
        <p:nvSpPr>
          <p:cNvPr id="637957" name="Rectangle 5"/>
          <p:cNvSpPr>
            <a:spLocks noChangeArrowheads="1"/>
          </p:cNvSpPr>
          <p:nvPr/>
        </p:nvSpPr>
        <p:spPr bwMode="auto">
          <a:xfrm>
            <a:off x="4914900" y="1503363"/>
            <a:ext cx="4229100" cy="754062"/>
          </a:xfrm>
          <a:prstGeom prst="rect">
            <a:avLst/>
          </a:prstGeom>
          <a:noFill/>
          <a:ln w="9525">
            <a:noFill/>
            <a:miter lim="800000"/>
            <a:headEnd/>
            <a:tailEnd/>
          </a:ln>
          <a:effectLst/>
        </p:spPr>
        <p:txBody>
          <a:bodyPr/>
          <a:lstStyle/>
          <a:p>
            <a:pPr marL="177800" indent="-177800">
              <a:buClr>
                <a:srgbClr val="A50021"/>
              </a:buClr>
              <a:buFontTx/>
              <a:buChar char="•"/>
            </a:pPr>
            <a:r>
              <a:rPr lang="en-US" altLang="en-US" sz="1600" b="1" dirty="0"/>
              <a:t>Visitor spending </a:t>
            </a:r>
            <a:r>
              <a:rPr lang="en-US" altLang="en-US" sz="1600" b="1" dirty="0" smtClean="0"/>
              <a:t>grew 2.8% ’10</a:t>
            </a:r>
            <a:endParaRPr lang="en-US" altLang="en-US" sz="1600" b="1" dirty="0"/>
          </a:p>
          <a:p>
            <a:pPr marL="177800" indent="-177800">
              <a:buClr>
                <a:srgbClr val="A50021"/>
              </a:buClr>
              <a:buFontTx/>
              <a:buChar char="•"/>
            </a:pPr>
            <a:r>
              <a:rPr lang="en-US" altLang="en-US" sz="1600" b="1" dirty="0"/>
              <a:t>Investment spending fell </a:t>
            </a:r>
            <a:r>
              <a:rPr lang="en-US" altLang="en-US" sz="1600" b="1" dirty="0" smtClean="0"/>
              <a:t>7.6% </a:t>
            </a:r>
            <a:r>
              <a:rPr lang="en-US" altLang="en-US" sz="1600" b="1" dirty="0"/>
              <a:t>in </a:t>
            </a:r>
            <a:r>
              <a:rPr lang="en-US" altLang="en-US" sz="1600" b="1" dirty="0" smtClean="0"/>
              <a:t>‘10</a:t>
            </a:r>
            <a:endParaRPr lang="en-US" altLang="en-US" sz="1600" b="1" dirty="0"/>
          </a:p>
        </p:txBody>
      </p:sp>
      <p:sp>
        <p:nvSpPr>
          <p:cNvPr id="637958" name="AutoShape 6" descr="backgr"/>
          <p:cNvSpPr>
            <a:spLocks noChangeArrowheads="1"/>
          </p:cNvSpPr>
          <p:nvPr/>
        </p:nvSpPr>
        <p:spPr bwMode="auto">
          <a:xfrm>
            <a:off x="3368675" y="2036763"/>
            <a:ext cx="3011488" cy="592137"/>
          </a:xfrm>
          <a:prstGeom prst="roundRect">
            <a:avLst>
              <a:gd name="adj" fmla="val 16667"/>
            </a:avLst>
          </a:prstGeom>
          <a:blipFill dpi="0" rotWithShape="1">
            <a:blip r:embed="rId3" cstate="print"/>
            <a:srcRect/>
            <a:stretch>
              <a:fillRect b="-153323"/>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dirty="0"/>
              <a:t>Tourism expenditures tallied </a:t>
            </a:r>
            <a:r>
              <a:rPr lang="en-US" sz="1400" dirty="0">
                <a:solidFill>
                  <a:schemeClr val="accent2"/>
                </a:solidFill>
                <a:latin typeface="Arial Black" pitchFamily="34" charset="0"/>
              </a:rPr>
              <a:t>$</a:t>
            </a:r>
            <a:r>
              <a:rPr lang="en-US" sz="1400" dirty="0" smtClean="0">
                <a:solidFill>
                  <a:schemeClr val="accent2"/>
                </a:solidFill>
                <a:latin typeface="Arial Black" pitchFamily="34" charset="0"/>
              </a:rPr>
              <a:t>3.6 </a:t>
            </a:r>
            <a:r>
              <a:rPr lang="en-US" sz="1400" dirty="0">
                <a:solidFill>
                  <a:schemeClr val="accent2"/>
                </a:solidFill>
                <a:latin typeface="Arial Black" pitchFamily="34" charset="0"/>
              </a:rPr>
              <a:t>billion</a:t>
            </a:r>
            <a:r>
              <a:rPr lang="en-US" sz="1400" b="1" dirty="0"/>
              <a:t> in </a:t>
            </a:r>
            <a:r>
              <a:rPr lang="en-US" sz="1400" b="1" dirty="0" smtClean="0"/>
              <a:t>2010</a:t>
            </a:r>
            <a:endParaRPr lang="en-US" sz="1400" b="1" dirty="0"/>
          </a:p>
        </p:txBody>
      </p:sp>
      <p:sp>
        <p:nvSpPr>
          <p:cNvPr id="637959" name="Text Box 7"/>
          <p:cNvSpPr txBox="1">
            <a:spLocks noChangeArrowheads="1"/>
          </p:cNvSpPr>
          <p:nvPr/>
        </p:nvSpPr>
        <p:spPr bwMode="auto">
          <a:xfrm>
            <a:off x="1343025" y="6472238"/>
            <a:ext cx="1706563" cy="244475"/>
          </a:xfrm>
          <a:prstGeom prst="rect">
            <a:avLst/>
          </a:prstGeom>
          <a:noFill/>
          <a:ln w="9525" algn="ctr">
            <a:noFill/>
            <a:miter lim="800000"/>
            <a:headEnd/>
            <a:tailEnd/>
          </a:ln>
          <a:effectLst/>
        </p:spPr>
        <p:txBody>
          <a:bodyPr wrap="none">
            <a:spAutoFit/>
          </a:bodyPr>
          <a:lstStyle/>
          <a:p>
            <a:r>
              <a:rPr lang="en-US" sz="1000" i="1"/>
              <a:t>Source:  IHS Global Insight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650" y="1798638"/>
            <a:ext cx="7397750" cy="4850412"/>
          </a:xfrm>
          <a:prstGeom prst="rect">
            <a:avLst/>
          </a:prstGeom>
          <a:noFill/>
          <a:ln w="9525">
            <a:noFill/>
            <a:miter lim="800000"/>
            <a:headEnd/>
            <a:tailEnd/>
          </a:ln>
          <a:effectLst/>
        </p:spPr>
      </p:pic>
      <p:sp>
        <p:nvSpPr>
          <p:cNvPr id="569348" name="Rectangle 4"/>
          <p:cNvSpPr>
            <a:spLocks noGrp="1" noChangeArrowheads="1"/>
          </p:cNvSpPr>
          <p:nvPr>
            <p:ph type="title"/>
          </p:nvPr>
        </p:nvSpPr>
        <p:spPr>
          <a:xfrm>
            <a:off x="0" y="939800"/>
            <a:ext cx="8686800" cy="381000"/>
          </a:xfrm>
        </p:spPr>
        <p:txBody>
          <a:bodyPr/>
          <a:lstStyle/>
          <a:p>
            <a:r>
              <a:rPr lang="en-US"/>
              <a:t>Visitors to Rhode Island*</a:t>
            </a:r>
          </a:p>
        </p:txBody>
      </p:sp>
      <p:sp>
        <p:nvSpPr>
          <p:cNvPr id="569349" name="AutoShape 5" descr="backgr"/>
          <p:cNvSpPr>
            <a:spLocks noChangeArrowheads="1"/>
          </p:cNvSpPr>
          <p:nvPr/>
        </p:nvSpPr>
        <p:spPr bwMode="auto">
          <a:xfrm>
            <a:off x="3371850" y="1651000"/>
            <a:ext cx="3933825" cy="592138"/>
          </a:xfrm>
          <a:prstGeom prst="roundRect">
            <a:avLst>
              <a:gd name="adj" fmla="val 16667"/>
            </a:avLst>
          </a:prstGeom>
          <a:blipFill dpi="0" rotWithShape="1">
            <a:blip r:embed="rId3" cstate="print"/>
            <a:srcRect/>
            <a:stretch>
              <a:fillRect b="-23090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spcBef>
                <a:spcPct val="50000"/>
              </a:spcBef>
            </a:pPr>
            <a:r>
              <a:rPr lang="en-CA" sz="1400" b="1" dirty="0" smtClean="0"/>
              <a:t>Total visitors increased </a:t>
            </a:r>
            <a:r>
              <a:rPr lang="en-CA" sz="1400" dirty="0" smtClean="0">
                <a:solidFill>
                  <a:schemeClr val="folHlink"/>
                </a:solidFill>
                <a:latin typeface="Arial Black" pitchFamily="34" charset="0"/>
              </a:rPr>
              <a:t>13.9%</a:t>
            </a:r>
            <a:r>
              <a:rPr lang="en-CA" sz="1400" b="1" dirty="0" smtClean="0"/>
              <a:t> in 2010; total visitors now just 0.5% off 2007 peak.</a:t>
            </a:r>
            <a:endParaRPr lang="en-US" sz="1400" b="1" dirty="0"/>
          </a:p>
        </p:txBody>
      </p:sp>
      <p:sp>
        <p:nvSpPr>
          <p:cNvPr id="569350" name="Text Box 6"/>
          <p:cNvSpPr txBox="1">
            <a:spLocks noChangeArrowheads="1"/>
          </p:cNvSpPr>
          <p:nvPr/>
        </p:nvSpPr>
        <p:spPr bwMode="auto">
          <a:xfrm>
            <a:off x="147638" y="6376988"/>
            <a:ext cx="8996362" cy="244475"/>
          </a:xfrm>
          <a:prstGeom prst="rect">
            <a:avLst/>
          </a:prstGeom>
          <a:noFill/>
          <a:ln w="28575" algn="ctr">
            <a:noFill/>
            <a:miter lim="800000"/>
            <a:headEnd/>
            <a:tailEnd/>
          </a:ln>
          <a:effectLst/>
        </p:spPr>
        <p:txBody>
          <a:bodyPr wrap="none">
            <a:spAutoFit/>
          </a:bodyPr>
          <a:lstStyle/>
          <a:p>
            <a:pPr>
              <a:spcBef>
                <a:spcPct val="50000"/>
              </a:spcBef>
            </a:pPr>
            <a:r>
              <a:rPr lang="en-US" sz="1000" b="1"/>
              <a:t>* Visitors from GT 50 miles or overnight only, provided by DK Shifflet &amp; Associates, Ltd. Leisure and Business travel results were estimated by IGI.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AutoShape 2" descr="backgr"/>
          <p:cNvSpPr>
            <a:spLocks noChangeArrowheads="1"/>
          </p:cNvSpPr>
          <p:nvPr/>
        </p:nvSpPr>
        <p:spPr bwMode="auto">
          <a:xfrm>
            <a:off x="7099300" y="2346623"/>
            <a:ext cx="1981200" cy="2727484"/>
          </a:xfrm>
          <a:prstGeom prst="roundRect">
            <a:avLst>
              <a:gd name="adj" fmla="val 16667"/>
            </a:avLst>
          </a:prstGeom>
          <a:blipFill dpi="0" rotWithShape="1">
            <a:blip r:embed="rId2"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pPr>
            <a:r>
              <a:rPr lang="en-US" sz="1600" b="1" dirty="0" smtClean="0">
                <a:solidFill>
                  <a:srgbClr val="A50021"/>
                </a:solidFill>
                <a:effectLst>
                  <a:outerShdw blurRad="38100" dist="38100" dir="2700000" algn="tl">
                    <a:srgbClr val="C0C0C0"/>
                  </a:outerShdw>
                </a:effectLst>
              </a:rPr>
              <a:t>Tourism  Expenditures experienced positive growth for the first time since 2008, driving its economic impact up to the positive ground.</a:t>
            </a:r>
            <a:endParaRPr lang="en-US" sz="1600" b="1" dirty="0">
              <a:solidFill>
                <a:srgbClr val="A50021"/>
              </a:solidFill>
              <a:effectLst>
                <a:outerShdw blurRad="38100" dist="38100" dir="2700000" algn="tl">
                  <a:srgbClr val="C0C0C0"/>
                </a:outerShdw>
              </a:effectLst>
            </a:endParaRPr>
          </a:p>
        </p:txBody>
      </p:sp>
      <p:sp>
        <p:nvSpPr>
          <p:cNvPr id="917507" name="Rectangle 3"/>
          <p:cNvSpPr>
            <a:spLocks noGrp="1" noChangeArrowheads="1"/>
          </p:cNvSpPr>
          <p:nvPr>
            <p:ph type="title"/>
          </p:nvPr>
        </p:nvSpPr>
        <p:spPr/>
        <p:txBody>
          <a:bodyPr/>
          <a:lstStyle/>
          <a:p>
            <a:r>
              <a:rPr lang="en-US" dirty="0" smtClean="0"/>
              <a:t>Finally, Some Positive Numbers</a:t>
            </a:r>
            <a:endParaRPr lang="en-US" dirty="0"/>
          </a:p>
        </p:txBody>
      </p:sp>
      <p:graphicFrame>
        <p:nvGraphicFramePr>
          <p:cNvPr id="917565" name="Group 61"/>
          <p:cNvGraphicFramePr>
            <a:graphicFrameLocks noGrp="1"/>
          </p:cNvGraphicFramePr>
          <p:nvPr>
            <p:ph idx="4294967295"/>
          </p:nvPr>
        </p:nvGraphicFramePr>
        <p:xfrm>
          <a:off x="207963" y="1909393"/>
          <a:ext cx="6835794" cy="3622601"/>
        </p:xfrm>
        <a:graphic>
          <a:graphicData uri="http://schemas.openxmlformats.org/drawingml/2006/table">
            <a:tbl>
              <a:tblPr/>
              <a:tblGrid>
                <a:gridCol w="3450608"/>
                <a:gridCol w="1089343"/>
                <a:gridCol w="1089343"/>
                <a:gridCol w="1206500"/>
              </a:tblGrid>
              <a:tr h="94935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chemeClr val="bg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2009</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2010</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2009-2010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r>
              <a:tr h="497662">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tx1"/>
                          </a:solidFill>
                          <a:effectLst/>
                          <a:latin typeface="Arial" charset="0"/>
                        </a:rPr>
                        <a:t>Tourism (TSA) + Under 50Mile Visitor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2"/>
                          </a:solidFill>
                          <a:effectLst/>
                          <a:latin typeface="Arial" charset="0"/>
                        </a:rPr>
                        <a:t>$5.072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$5.224</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3.0%</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0292">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smtClean="0">
                          <a:ln>
                            <a:noFill/>
                          </a:ln>
                          <a:solidFill>
                            <a:schemeClr val="tx1"/>
                          </a:solidFill>
                          <a:effectLst/>
                          <a:latin typeface="Arial" charset="0"/>
                        </a:rPr>
                        <a:t>Tourism (TSA)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2"/>
                          </a:solidFill>
                          <a:effectLst/>
                          <a:latin typeface="Arial" charset="0"/>
                        </a:rPr>
                        <a:t>$3.465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$3.562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2.8%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18466">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smtClean="0">
                          <a:ln>
                            <a:noFill/>
                          </a:ln>
                          <a:solidFill>
                            <a:schemeClr val="tx1"/>
                          </a:solidFill>
                          <a:effectLst/>
                          <a:latin typeface="Arial" charset="0"/>
                        </a:rPr>
                        <a:t>        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2"/>
                          </a:solidFill>
                          <a:effectLst/>
                          <a:latin typeface="Arial" charset="0"/>
                        </a:rPr>
                        <a:t>$2.336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$2.367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1.3%</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12220">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a:t>
                      </a:r>
                      <a:r>
                        <a:rPr kumimoji="0" lang="fr-FR" sz="1500" b="1" i="0" u="none" strike="noStrike" cap="none" normalizeH="0" baseline="0" dirty="0" err="1" smtClean="0">
                          <a:ln>
                            <a:noFill/>
                          </a:ln>
                          <a:solidFill>
                            <a:schemeClr val="tx1"/>
                          </a:solidFill>
                          <a:effectLst/>
                          <a:latin typeface="Arial" charset="0"/>
                        </a:rPr>
                        <a:t>Core</a:t>
                      </a:r>
                      <a:r>
                        <a:rPr kumimoji="0" lang="fr-FR" sz="1500" b="1" i="0" u="none" strike="noStrike" cap="none" normalizeH="0" baseline="0" dirty="0" smtClean="0">
                          <a:ln>
                            <a:noFill/>
                          </a:ln>
                          <a:solidFill>
                            <a:schemeClr val="tx1"/>
                          </a:solidFill>
                          <a:effectLst/>
                          <a:latin typeface="Arial" charset="0"/>
                        </a:rPr>
                        <a:t> </a:t>
                      </a:r>
                      <a:r>
                        <a:rPr kumimoji="0" lang="fr-FR" sz="1500" b="1" i="0" u="none" strike="noStrike" cap="none" normalizeH="0" baseline="0" dirty="0" err="1" smtClean="0">
                          <a:ln>
                            <a:noFill/>
                          </a:ln>
                          <a:solidFill>
                            <a:schemeClr val="tx1"/>
                          </a:solidFill>
                          <a:effectLst/>
                          <a:latin typeface="Arial" charset="0"/>
                        </a:rPr>
                        <a:t>Tourism</a:t>
                      </a:r>
                      <a:r>
                        <a:rPr kumimoji="0" lang="fr-FR" sz="1500" b="1" i="0" u="none" strike="noStrike" cap="none" normalizeH="0" baseline="0" dirty="0" smtClean="0">
                          <a:ln>
                            <a:noFill/>
                          </a:ln>
                          <a:solidFill>
                            <a:schemeClr val="tx1"/>
                          </a:solidFill>
                          <a:effectLst/>
                          <a:latin typeface="Arial" charset="0"/>
                        </a:rPr>
                        <a:t> (direct)</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2"/>
                          </a:solidFill>
                          <a:effectLst/>
                          <a:latin typeface="Arial" charset="0"/>
                        </a:rPr>
                        <a:t>$1.623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$1.643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23150">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Non-</a:t>
                      </a:r>
                      <a:r>
                        <a:rPr kumimoji="0" lang="fr-FR" sz="1500" b="1" i="0" u="none" strike="noStrike" cap="none" normalizeH="0" baseline="0" dirty="0" err="1" smtClean="0">
                          <a:ln>
                            <a:noFill/>
                          </a:ln>
                          <a:solidFill>
                            <a:schemeClr val="tx1"/>
                          </a:solidFill>
                          <a:effectLst/>
                          <a:latin typeface="Arial" charset="0"/>
                        </a:rPr>
                        <a:t>Core</a:t>
                      </a:r>
                      <a:r>
                        <a:rPr kumimoji="0" lang="fr-FR" sz="1500" b="1" i="0" u="none" strike="noStrike" cap="none" normalizeH="0" baseline="0" dirty="0" smtClean="0">
                          <a:ln>
                            <a:noFill/>
                          </a:ln>
                          <a:solidFill>
                            <a:schemeClr val="tx1"/>
                          </a:solidFill>
                          <a:effectLst/>
                          <a:latin typeface="Arial" charset="0"/>
                        </a:rPr>
                        <a:t> </a:t>
                      </a:r>
                      <a:r>
                        <a:rPr kumimoji="0" lang="fr-FR" sz="1500" b="1" i="0" u="none" strike="noStrike" cap="none" normalizeH="0" baseline="0" dirty="0" err="1" smtClean="0">
                          <a:ln>
                            <a:noFill/>
                          </a:ln>
                          <a:solidFill>
                            <a:schemeClr val="tx1"/>
                          </a:solidFill>
                          <a:effectLst/>
                          <a:latin typeface="Arial" charset="0"/>
                        </a:rPr>
                        <a:t>Tourism</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2"/>
                          </a:solidFill>
                          <a:effectLst/>
                          <a:latin typeface="Arial" charset="0"/>
                        </a:rPr>
                        <a:t>$0.757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$0.767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23150">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Import </a:t>
                      </a:r>
                      <a:r>
                        <a:rPr kumimoji="0" lang="en-US" sz="1500" b="1" i="0" u="none" strike="noStrike" cap="none" normalizeH="0" baseline="0" dirty="0" smtClean="0">
                          <a:ln>
                            <a:noFill/>
                          </a:ln>
                          <a:solidFill>
                            <a:schemeClr val="tx1"/>
                          </a:solidFill>
                          <a:effectLst/>
                          <a:latin typeface="Arial" charset="0"/>
                        </a:rPr>
                        <a:t>Leakage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2"/>
                          </a:solidFill>
                          <a:effectLst/>
                          <a:latin typeface="Arial" charset="0"/>
                        </a:rPr>
                        <a:t>$1.129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$1.194</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5.8%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917550" name="Oval 46"/>
          <p:cNvSpPr>
            <a:spLocks noChangeArrowheads="1"/>
          </p:cNvSpPr>
          <p:nvPr/>
        </p:nvSpPr>
        <p:spPr bwMode="auto">
          <a:xfrm>
            <a:off x="985838" y="3992563"/>
            <a:ext cx="88900" cy="88900"/>
          </a:xfrm>
          <a:prstGeom prst="ellipse">
            <a:avLst/>
          </a:prstGeom>
          <a:solidFill>
            <a:srgbClr val="A50021"/>
          </a:solidFill>
          <a:ln w="6350" algn="ctr">
            <a:solidFill>
              <a:schemeClr val="bg2"/>
            </a:solidFill>
            <a:round/>
            <a:headEnd/>
            <a:tailEnd/>
          </a:ln>
          <a:effectLst>
            <a:outerShdw dist="35921" dir="2700000" algn="ctr" rotWithShape="0">
              <a:schemeClr val="bg2"/>
            </a:outerShdw>
          </a:effectLst>
        </p:spPr>
        <p:txBody>
          <a:bodyPr wrap="none" anchor="ctr">
            <a:spAutoFit/>
          </a:bodyPr>
          <a:lstStyle/>
          <a:p>
            <a:endParaRPr lang="en-US"/>
          </a:p>
        </p:txBody>
      </p:sp>
      <p:sp>
        <p:nvSpPr>
          <p:cNvPr id="917551" name="Oval 47"/>
          <p:cNvSpPr>
            <a:spLocks noChangeArrowheads="1"/>
          </p:cNvSpPr>
          <p:nvPr/>
        </p:nvSpPr>
        <p:spPr bwMode="auto">
          <a:xfrm>
            <a:off x="995363" y="5265738"/>
            <a:ext cx="88900" cy="88900"/>
          </a:xfrm>
          <a:prstGeom prst="ellipse">
            <a:avLst/>
          </a:prstGeom>
          <a:solidFill>
            <a:srgbClr val="A50021"/>
          </a:solidFill>
          <a:ln w="6350" algn="ctr">
            <a:solidFill>
              <a:schemeClr val="bg2"/>
            </a:solidFill>
            <a:round/>
            <a:headEnd/>
            <a:tailEnd/>
          </a:ln>
          <a:effectLst>
            <a:outerShdw dist="35921" dir="2700000" algn="ctr" rotWithShape="0">
              <a:schemeClr val="bg2"/>
            </a:outerShdw>
          </a:effectLst>
        </p:spPr>
        <p:txBody>
          <a:bodyPr wrap="none" anchor="ctr">
            <a:spAutoFit/>
          </a:bodyPr>
          <a:lstStyle/>
          <a:p>
            <a:endParaRPr lang="en-US"/>
          </a:p>
        </p:txBody>
      </p:sp>
      <p:sp>
        <p:nvSpPr>
          <p:cNvPr id="917552" name="Oval 48"/>
          <p:cNvSpPr>
            <a:spLocks noChangeArrowheads="1"/>
          </p:cNvSpPr>
          <p:nvPr/>
        </p:nvSpPr>
        <p:spPr bwMode="auto">
          <a:xfrm>
            <a:off x="1293813" y="4843463"/>
            <a:ext cx="88900" cy="88900"/>
          </a:xfrm>
          <a:prstGeom prst="ellipse">
            <a:avLst/>
          </a:prstGeom>
          <a:solidFill>
            <a:srgbClr val="A50021"/>
          </a:solidFill>
          <a:ln w="6350" algn="ctr">
            <a:solidFill>
              <a:schemeClr val="bg2"/>
            </a:solidFill>
            <a:round/>
            <a:headEnd/>
            <a:tailEnd/>
          </a:ln>
          <a:effectLst>
            <a:outerShdw dist="35921" dir="2700000" algn="ctr" rotWithShape="0">
              <a:schemeClr val="bg2"/>
            </a:outerShdw>
          </a:effectLst>
        </p:spPr>
        <p:txBody>
          <a:bodyPr wrap="none" anchor="ctr">
            <a:spAutoFit/>
          </a:bodyPr>
          <a:lstStyle/>
          <a:p>
            <a:endParaRPr lang="en-US"/>
          </a:p>
        </p:txBody>
      </p:sp>
      <p:sp>
        <p:nvSpPr>
          <p:cNvPr id="917553" name="Oval 49"/>
          <p:cNvSpPr>
            <a:spLocks noChangeArrowheads="1"/>
          </p:cNvSpPr>
          <p:nvPr/>
        </p:nvSpPr>
        <p:spPr bwMode="auto">
          <a:xfrm>
            <a:off x="1296988" y="4414838"/>
            <a:ext cx="88900" cy="88900"/>
          </a:xfrm>
          <a:prstGeom prst="ellipse">
            <a:avLst/>
          </a:prstGeom>
          <a:solidFill>
            <a:srgbClr val="A50021"/>
          </a:solidFill>
          <a:ln w="6350" algn="ctr">
            <a:solidFill>
              <a:schemeClr val="bg2"/>
            </a:solidFill>
            <a:round/>
            <a:headEnd/>
            <a:tailEnd/>
          </a:ln>
          <a:effectLst>
            <a:outerShdw dist="35921" dir="2700000" algn="ctr" rotWithShape="0">
              <a:schemeClr val="bg2"/>
            </a:outerShdw>
          </a:effectLst>
        </p:spPr>
        <p:txBody>
          <a:bodyPr wrap="none" anchor="ctr">
            <a:spAutoFit/>
          </a:bodyPr>
          <a:lstStyle/>
          <a:p>
            <a:endParaRPr lang="en-US"/>
          </a:p>
        </p:txBody>
      </p:sp>
      <p:sp>
        <p:nvSpPr>
          <p:cNvPr id="917554" name="Text Box 50"/>
          <p:cNvSpPr txBox="1">
            <a:spLocks noChangeArrowheads="1"/>
          </p:cNvSpPr>
          <p:nvPr/>
        </p:nvSpPr>
        <p:spPr bwMode="auto">
          <a:xfrm>
            <a:off x="260350" y="5667375"/>
            <a:ext cx="1706563" cy="244475"/>
          </a:xfrm>
          <a:prstGeom prst="rect">
            <a:avLst/>
          </a:prstGeom>
          <a:noFill/>
          <a:ln w="9525" algn="ctr">
            <a:noFill/>
            <a:miter lim="800000"/>
            <a:headEnd/>
            <a:tailEnd/>
          </a:ln>
          <a:effectLst/>
        </p:spPr>
        <p:txBody>
          <a:bodyPr wrap="none">
            <a:spAutoFit/>
          </a:bodyPr>
          <a:lstStyle/>
          <a:p>
            <a:r>
              <a:rPr lang="en-US" sz="1000" i="1"/>
              <a:t>Source:  IHS Global Insight</a:t>
            </a:r>
          </a:p>
        </p:txBody>
      </p:sp>
      <p:sp>
        <p:nvSpPr>
          <p:cNvPr id="917555" name="Oval 51"/>
          <p:cNvSpPr>
            <a:spLocks noChangeArrowheads="1"/>
          </p:cNvSpPr>
          <p:nvPr/>
        </p:nvSpPr>
        <p:spPr bwMode="auto">
          <a:xfrm>
            <a:off x="582613" y="3522663"/>
            <a:ext cx="88900" cy="88900"/>
          </a:xfrm>
          <a:prstGeom prst="ellipse">
            <a:avLst/>
          </a:prstGeom>
          <a:solidFill>
            <a:srgbClr val="A50021"/>
          </a:solidFill>
          <a:ln w="6350" algn="ctr">
            <a:solidFill>
              <a:schemeClr val="bg2"/>
            </a:solidFill>
            <a:round/>
            <a:headEnd/>
            <a:tailEnd/>
          </a:ln>
          <a:effectLst>
            <a:outerShdw dist="35921" dir="2700000" algn="ctr" rotWithShape="0">
              <a:schemeClr val="bg2"/>
            </a:outerShdw>
          </a:effec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8585" name="Group 57"/>
          <p:cNvGraphicFramePr>
            <a:graphicFrameLocks noGrp="1"/>
          </p:cNvGraphicFramePr>
          <p:nvPr/>
        </p:nvGraphicFramePr>
        <p:xfrm>
          <a:off x="322263" y="1797050"/>
          <a:ext cx="8497887" cy="4308667"/>
        </p:xfrm>
        <a:graphic>
          <a:graphicData uri="http://schemas.openxmlformats.org/drawingml/2006/table">
            <a:tbl>
              <a:tblPr/>
              <a:tblGrid>
                <a:gridCol w="2398712"/>
                <a:gridCol w="985838"/>
                <a:gridCol w="942975"/>
                <a:gridCol w="865187"/>
                <a:gridCol w="3305175"/>
              </a:tblGrid>
              <a:tr h="184150">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5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bg1"/>
                          </a:solidFill>
                          <a:effectLst/>
                          <a:latin typeface="Arial" charset="0"/>
                        </a:rPr>
                        <a:t>Measurement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2010</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2009</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chemeClr val="bg1"/>
                          </a:solidFill>
                          <a:effectLst/>
                          <a:latin typeface="Arial" charset="0"/>
                        </a:rPr>
                        <a: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chemeClr val="bg1"/>
                          </a:solidFill>
                          <a:effectLst/>
                          <a:latin typeface="Arial" charset="0"/>
                        </a:rPr>
                        <a:t>Perspective</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185738">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r>
              <a:tr h="9271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rgbClr val="A5002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Economic Value ($B)</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a:t>
                      </a:r>
                      <a:r>
                        <a:rPr kumimoji="0" lang="en-US" altLang="zh-CN"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64</a:t>
                      </a:r>
                      <a:endPar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$2.37</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$1.62</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$2.34</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1.2%</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1.3%</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Driven by the economic recovery, the tourism sector experienced moderate positive growth for the first time since 2008.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Wages &amp; Salaries</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 ($M)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 ($M)</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$872 </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$1,321</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$851</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$1,294</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2.5%</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2.1%</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Average annual salary grew </a:t>
                      </a:r>
                      <a:r>
                        <a:rPr kumimoji="0" lang="en-US" sz="1400" b="1" i="1" u="none" strike="noStrike" cap="none" normalizeH="0" baseline="0" dirty="0" smtClean="0">
                          <a:ln>
                            <a:noFill/>
                          </a:ln>
                          <a:solidFill>
                            <a:schemeClr val="tx1"/>
                          </a:solidFill>
                          <a:effectLst/>
                          <a:latin typeface="Arial" charset="0"/>
                        </a:rPr>
                        <a:t>3.1% </a:t>
                      </a:r>
                      <a:r>
                        <a:rPr kumimoji="0" lang="en-US" sz="1400" b="1" i="1" u="none" strike="noStrike" cap="none" normalizeH="0" baseline="0" dirty="0" smtClean="0">
                          <a:ln>
                            <a:noFill/>
                          </a:ln>
                          <a:solidFill>
                            <a:schemeClr val="tx1"/>
                          </a:solidFill>
                          <a:effectLst/>
                          <a:latin typeface="Arial" charset="0"/>
                        </a:rPr>
                        <a:t>and </a:t>
                      </a:r>
                      <a:r>
                        <a:rPr kumimoji="0" lang="en-US" sz="1400" b="1" i="1" u="none" strike="noStrike" cap="none" normalizeH="0" baseline="0" dirty="0" smtClean="0">
                          <a:ln>
                            <a:noFill/>
                          </a:ln>
                          <a:solidFill>
                            <a:schemeClr val="tx1"/>
                          </a:solidFill>
                          <a:effectLst/>
                          <a:latin typeface="Arial" charset="0"/>
                        </a:rPr>
                        <a:t>2.9% </a:t>
                      </a:r>
                      <a:r>
                        <a:rPr kumimoji="0" lang="en-US" sz="1400" b="1" i="1" u="none" strike="noStrike" cap="none" normalizeH="0" baseline="0" dirty="0" smtClean="0">
                          <a:ln>
                            <a:noFill/>
                          </a:ln>
                          <a:solidFill>
                            <a:schemeClr val="tx1"/>
                          </a:solidFill>
                          <a:effectLst/>
                          <a:latin typeface="Arial" charset="0"/>
                        </a:rPr>
                        <a:t>for Core and Total Tourism, respectively</a:t>
                      </a:r>
                      <a:endParaRPr kumimoji="0" lang="en-GB" sz="1400" b="1" i="1" u="none" strike="noStrike" cap="none" normalizeH="0" baseline="0" dirty="0" smtClean="0">
                        <a:ln>
                          <a:noFill/>
                        </a:ln>
                        <a:solidFill>
                          <a:schemeClr val="tx1"/>
                        </a:solidFill>
                        <a:effectLst/>
                        <a:latin typeface="Arial" charset="0"/>
                      </a:endParaRP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rgbClr val="A5002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Employment (‘000)</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32.99</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41.93</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33.18</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42.25</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-0.6%</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-0.7%</a:t>
                      </a:r>
                    </a:p>
                  </a:txBody>
                  <a:tcPr marT="9144" marB="9144" anchor="b"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Core tourism remains the 4</a:t>
                      </a:r>
                      <a:r>
                        <a:rPr kumimoji="0" lang="en-US" sz="1400" b="1" i="1" u="none" strike="noStrike" cap="none" normalizeH="0" baseline="30000" dirty="0" smtClean="0">
                          <a:ln>
                            <a:noFill/>
                          </a:ln>
                          <a:solidFill>
                            <a:schemeClr val="tx1"/>
                          </a:solidFill>
                          <a:effectLst/>
                          <a:latin typeface="Arial" charset="0"/>
                        </a:rPr>
                        <a:t>th</a:t>
                      </a:r>
                      <a:r>
                        <a:rPr kumimoji="0" lang="en-US" sz="1400" b="1" i="1" u="none" strike="noStrike" cap="none" normalizeH="0" baseline="0" dirty="0" smtClean="0">
                          <a:ln>
                            <a:noFill/>
                          </a:ln>
                          <a:solidFill>
                            <a:schemeClr val="tx1"/>
                          </a:solidFill>
                          <a:effectLst/>
                          <a:latin typeface="Arial" charset="0"/>
                        </a:rPr>
                        <a:t> largest industry in RI</a:t>
                      </a:r>
                      <a:endParaRPr kumimoji="0" lang="en-GB" sz="1400" b="1" i="1" u="none" strike="noStrike" cap="none" normalizeH="0" baseline="0" dirty="0" smtClean="0">
                        <a:ln>
                          <a:noFill/>
                        </a:ln>
                        <a:solidFill>
                          <a:schemeClr val="tx1"/>
                        </a:solidFill>
                        <a:effectLst/>
                        <a:latin typeface="Arial" charset="0"/>
                      </a:endParaRP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smtClean="0">
                          <a:ln>
                            <a:noFill/>
                          </a:ln>
                          <a:solidFill>
                            <a:srgbClr val="A50021"/>
                          </a:solidFill>
                          <a:effectLst>
                            <a:outerShdw blurRad="38100" dist="38100" dir="2700000" algn="tl">
                              <a:srgbClr val="C0C0C0"/>
                            </a:outerShdw>
                          </a:effectLst>
                          <a:latin typeface="Arial" charset="0"/>
                        </a:rPr>
                        <a:t> </a:t>
                      </a:r>
                      <a:r>
                        <a:rPr kumimoji="0" lang="en-US" sz="1600" b="1" i="0" u="none" strike="noStrike" cap="none" normalizeH="0" baseline="0" smtClean="0">
                          <a:ln>
                            <a:noFill/>
                          </a:ln>
                          <a:solidFill>
                            <a:srgbClr val="A50021"/>
                          </a:solidFill>
                          <a:effectLst>
                            <a:outerShdw blurRad="38100" dist="38100" dir="2700000" algn="tl">
                              <a:srgbClr val="C0C0C0"/>
                            </a:outerShdw>
                          </a:effectLst>
                          <a:latin typeface="Arial" charset="0"/>
                        </a:rPr>
                        <a:t>Taxes –Total Impact ($M)</a:t>
                      </a:r>
                      <a:endParaRPr kumimoji="0" lang="en-US" sz="1700" b="1" i="0" u="none" strike="noStrike" cap="none" normalizeH="0" baseline="0" smtClean="0">
                        <a:ln>
                          <a:noFill/>
                        </a:ln>
                        <a:solidFill>
                          <a:srgbClr val="A50021"/>
                        </a:solidFill>
                        <a:effectLst>
                          <a:outerShdw blurRad="38100" dist="38100" dir="2700000" algn="tl">
                            <a:srgbClr val="C0C0C0"/>
                          </a:outerShdw>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A50021"/>
                          </a:solidFill>
                          <a:effectLst>
                            <a:outerShdw blurRad="38100" dist="38100" dir="2700000" algn="tl">
                              <a:srgbClr val="C0C0C0"/>
                            </a:outerShdw>
                          </a:effectLst>
                          <a:latin typeface="Arial" charset="0"/>
                        </a:rPr>
                        <a:t>$930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$930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-0.03%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If tourism didn’t exist, each household would pay an additional $1,310 in taxes to maintain current tax receipts.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918574" name="Rectangle 46"/>
          <p:cNvSpPr>
            <a:spLocks noChangeArrowheads="1"/>
          </p:cNvSpPr>
          <p:nvPr/>
        </p:nvSpPr>
        <p:spPr bwMode="auto">
          <a:xfrm>
            <a:off x="282575" y="6108700"/>
            <a:ext cx="4103688" cy="238125"/>
          </a:xfrm>
          <a:prstGeom prst="rect">
            <a:avLst/>
          </a:prstGeom>
          <a:noFill/>
          <a:ln w="9525">
            <a:noFill/>
            <a:miter lim="800000"/>
            <a:headEnd/>
            <a:tailEnd/>
          </a:ln>
          <a:effectLst/>
        </p:spPr>
        <p:txBody>
          <a:bodyPr anchor="ctr"/>
          <a:lstStyle/>
          <a:p>
            <a:pPr>
              <a:buClr>
                <a:srgbClr val="A50021"/>
              </a:buClr>
            </a:pPr>
            <a:r>
              <a:rPr lang="en-US" altLang="en-US" sz="1100" b="1"/>
              <a:t>Numbers may differ due to rounding</a:t>
            </a:r>
          </a:p>
        </p:txBody>
      </p:sp>
      <p:sp>
        <p:nvSpPr>
          <p:cNvPr id="918575" name="Rectangle 47"/>
          <p:cNvSpPr>
            <a:spLocks noChangeArrowheads="1"/>
          </p:cNvSpPr>
          <p:nvPr/>
        </p:nvSpPr>
        <p:spPr bwMode="auto">
          <a:xfrm>
            <a:off x="309563" y="1341438"/>
            <a:ext cx="8377237" cy="469900"/>
          </a:xfrm>
          <a:prstGeom prst="rect">
            <a:avLst/>
          </a:prstGeom>
          <a:noFill/>
          <a:ln w="9525">
            <a:noFill/>
            <a:miter lim="800000"/>
            <a:headEnd/>
            <a:tailEnd/>
          </a:ln>
          <a:effectLst/>
        </p:spPr>
        <p:txBody>
          <a:bodyPr anchor="ctr"/>
          <a:lstStyle/>
          <a:p>
            <a:pPr algn="ctr"/>
            <a:r>
              <a:rPr lang="en-US" altLang="en-US" sz="2200" b="1" dirty="0" smtClean="0"/>
              <a:t>2010 </a:t>
            </a:r>
            <a:r>
              <a:rPr lang="en-US" altLang="en-US" sz="2200" b="1" dirty="0"/>
              <a:t>TSA Bottom Line:</a:t>
            </a:r>
            <a:endParaRPr lang="en-US" sz="2200" b="1" dirty="0"/>
          </a:p>
        </p:txBody>
      </p:sp>
      <p:sp>
        <p:nvSpPr>
          <p:cNvPr id="918576" name="Rectangle 48"/>
          <p:cNvSpPr>
            <a:spLocks noGrp="1" noChangeArrowheads="1"/>
          </p:cNvSpPr>
          <p:nvPr>
            <p:ph type="title"/>
          </p:nvPr>
        </p:nvSpPr>
        <p:spPr/>
        <p:txBody>
          <a:bodyPr/>
          <a:lstStyle/>
          <a:p>
            <a:r>
              <a:rPr lang="en-US"/>
              <a:t>Tourism Remains Acutely Affected By Recession…</a:t>
            </a:r>
          </a:p>
        </p:txBody>
      </p:sp>
      <p:sp>
        <p:nvSpPr>
          <p:cNvPr id="918577" name="Text Box 49"/>
          <p:cNvSpPr txBox="1">
            <a:spLocks noChangeArrowheads="1"/>
          </p:cNvSpPr>
          <p:nvPr/>
        </p:nvSpPr>
        <p:spPr bwMode="auto">
          <a:xfrm>
            <a:off x="239713" y="6373813"/>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ChangeArrowheads="1"/>
          </p:cNvSpPr>
          <p:nvPr/>
        </p:nvSpPr>
        <p:spPr bwMode="auto">
          <a:xfrm>
            <a:off x="790575" y="2303463"/>
            <a:ext cx="7899400" cy="3651250"/>
          </a:xfrm>
          <a:prstGeom prst="rect">
            <a:avLst/>
          </a:prstGeom>
          <a:noFill/>
          <a:ln w="9525">
            <a:noFill/>
            <a:miter lim="800000"/>
            <a:headEnd/>
            <a:tailEnd/>
          </a:ln>
          <a:effectLst/>
        </p:spPr>
        <p:txBody>
          <a:bodyPr/>
          <a:lstStyle/>
          <a:p>
            <a:pPr marL="342900" indent="-342900">
              <a:spcBef>
                <a:spcPct val="50000"/>
              </a:spcBef>
              <a:buClr>
                <a:srgbClr val="A50021"/>
              </a:buClr>
              <a:buFontTx/>
              <a:buChar char="•"/>
            </a:pPr>
            <a:r>
              <a:rPr lang="en-US" sz="2800" b="1" dirty="0"/>
              <a:t>Quick Introduction to IHS Global Insight</a:t>
            </a:r>
          </a:p>
          <a:p>
            <a:pPr marL="342900" indent="-342900">
              <a:spcBef>
                <a:spcPct val="50000"/>
              </a:spcBef>
              <a:buClr>
                <a:srgbClr val="A50021"/>
              </a:buClr>
              <a:buFontTx/>
              <a:buChar char="•"/>
            </a:pPr>
            <a:r>
              <a:rPr lang="en-US" sz="2800" b="1" dirty="0"/>
              <a:t>What is Tourism Satellite Accounting?</a:t>
            </a:r>
          </a:p>
          <a:p>
            <a:pPr marL="342900" indent="-342900">
              <a:spcBef>
                <a:spcPct val="50000"/>
              </a:spcBef>
              <a:buClr>
                <a:srgbClr val="A50021"/>
              </a:buClr>
              <a:buFontTx/>
              <a:buChar char="•"/>
            </a:pPr>
            <a:r>
              <a:rPr lang="en-US" sz="2800" b="1" dirty="0" smtClean="0"/>
              <a:t>2010 </a:t>
            </a:r>
            <a:r>
              <a:rPr lang="en-US" sz="2800" b="1" dirty="0"/>
              <a:t>Rhode Island Tourism Results</a:t>
            </a:r>
          </a:p>
          <a:p>
            <a:pPr marL="342900" indent="-342900">
              <a:spcBef>
                <a:spcPct val="50000"/>
              </a:spcBef>
              <a:buClr>
                <a:srgbClr val="A50021"/>
              </a:buClr>
              <a:buFontTx/>
              <a:buChar char="•"/>
            </a:pPr>
            <a:r>
              <a:rPr lang="en-US" sz="2800" b="1" dirty="0"/>
              <a:t>What Do Visitors Mean to RI?</a:t>
            </a:r>
          </a:p>
          <a:p>
            <a:pPr marL="342900" indent="-342900">
              <a:spcBef>
                <a:spcPct val="50000"/>
              </a:spcBef>
              <a:buClr>
                <a:srgbClr val="A50021"/>
              </a:buClr>
              <a:buFontTx/>
              <a:buChar char="•"/>
            </a:pPr>
            <a:r>
              <a:rPr lang="en-US" sz="2800" b="1" dirty="0"/>
              <a:t>Outlook for Travel</a:t>
            </a:r>
          </a:p>
        </p:txBody>
      </p:sp>
      <p:sp>
        <p:nvSpPr>
          <p:cNvPr id="902147" name="Rectangle 3"/>
          <p:cNvSpPr>
            <a:spLocks noChangeArrowheads="1"/>
          </p:cNvSpPr>
          <p:nvPr/>
        </p:nvSpPr>
        <p:spPr bwMode="auto">
          <a:xfrm>
            <a:off x="3451225" y="1508125"/>
            <a:ext cx="1671638" cy="579438"/>
          </a:xfrm>
          <a:prstGeom prst="rect">
            <a:avLst/>
          </a:prstGeom>
          <a:noFill/>
          <a:ln w="9525" algn="ctr">
            <a:noFill/>
            <a:miter lim="800000"/>
            <a:headEnd/>
            <a:tailEnd/>
          </a:ln>
          <a:effectLst/>
        </p:spPr>
        <p:txBody>
          <a:bodyPr wrap="none">
            <a:spAutoFit/>
          </a:bodyPr>
          <a:lstStyle/>
          <a:p>
            <a:r>
              <a:rPr lang="en-US" sz="3200" b="1" i="1">
                <a:solidFill>
                  <a:srgbClr val="A50021"/>
                </a:solidFill>
              </a:rPr>
              <a:t>Agenda</a:t>
            </a:r>
          </a:p>
        </p:txBody>
      </p:sp>
      <p:sp>
        <p:nvSpPr>
          <p:cNvPr id="902148" name="Rectangle 4"/>
          <p:cNvSpPr>
            <a:spLocks noChangeArrowheads="1"/>
          </p:cNvSpPr>
          <p:nvPr/>
        </p:nvSpPr>
        <p:spPr bwMode="auto">
          <a:xfrm>
            <a:off x="76200" y="914400"/>
            <a:ext cx="8686800" cy="381000"/>
          </a:xfrm>
          <a:prstGeom prst="rect">
            <a:avLst/>
          </a:prstGeom>
          <a:noFill/>
          <a:ln w="9525">
            <a:noFill/>
            <a:miter lim="800000"/>
            <a:headEnd/>
            <a:tailEnd/>
          </a:ln>
          <a:effectLst/>
        </p:spPr>
        <p:txBody>
          <a:bodyPr anchor="ctr"/>
          <a:lstStyle/>
          <a:p>
            <a:endParaRPr lang="en-US" sz="2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2146">
                                            <p:txEl>
                                              <p:pRg st="0" end="0"/>
                                            </p:txEl>
                                          </p:spTgt>
                                        </p:tgtEl>
                                        <p:attrNameLst>
                                          <p:attrName>style.visibility</p:attrName>
                                        </p:attrNameLst>
                                      </p:cBhvr>
                                      <p:to>
                                        <p:strVal val="visible"/>
                                      </p:to>
                                    </p:set>
                                    <p:anim calcmode="lin" valueType="num">
                                      <p:cBhvr additive="base">
                                        <p:cTn id="7" dur="500" fill="hold"/>
                                        <p:tgtEl>
                                          <p:spTgt spid="902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21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02146">
                                            <p:txEl>
                                              <p:pRg st="1" end="1"/>
                                            </p:txEl>
                                          </p:spTgt>
                                        </p:tgtEl>
                                        <p:attrNameLst>
                                          <p:attrName>style.visibility</p:attrName>
                                        </p:attrNameLst>
                                      </p:cBhvr>
                                      <p:to>
                                        <p:strVal val="visible"/>
                                      </p:to>
                                    </p:set>
                                    <p:anim calcmode="lin" valueType="num">
                                      <p:cBhvr additive="base">
                                        <p:cTn id="11" dur="500" fill="hold"/>
                                        <p:tgtEl>
                                          <p:spTgt spid="9021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02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02146">
                                            <p:txEl>
                                              <p:pRg st="2" end="2"/>
                                            </p:txEl>
                                          </p:spTgt>
                                        </p:tgtEl>
                                        <p:attrNameLst>
                                          <p:attrName>style.visibility</p:attrName>
                                        </p:attrNameLst>
                                      </p:cBhvr>
                                      <p:to>
                                        <p:strVal val="visible"/>
                                      </p:to>
                                    </p:set>
                                    <p:anim calcmode="lin" valueType="num">
                                      <p:cBhvr additive="base">
                                        <p:cTn id="17" dur="500" fill="hold"/>
                                        <p:tgtEl>
                                          <p:spTgt spid="90214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02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02146">
                                            <p:txEl>
                                              <p:pRg st="3" end="3"/>
                                            </p:txEl>
                                          </p:spTgt>
                                        </p:tgtEl>
                                        <p:attrNameLst>
                                          <p:attrName>style.visibility</p:attrName>
                                        </p:attrNameLst>
                                      </p:cBhvr>
                                      <p:to>
                                        <p:strVal val="visible"/>
                                      </p:to>
                                    </p:set>
                                    <p:anim calcmode="lin" valueType="num">
                                      <p:cBhvr additive="base">
                                        <p:cTn id="23" dur="500" fill="hold"/>
                                        <p:tgtEl>
                                          <p:spTgt spid="90214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02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02146">
                                            <p:txEl>
                                              <p:pRg st="4" end="4"/>
                                            </p:txEl>
                                          </p:spTgt>
                                        </p:tgtEl>
                                        <p:attrNameLst>
                                          <p:attrName>style.visibility</p:attrName>
                                        </p:attrNameLst>
                                      </p:cBhvr>
                                      <p:to>
                                        <p:strVal val="visible"/>
                                      </p:to>
                                    </p:set>
                                    <p:anim calcmode="lin" valueType="num">
                                      <p:cBhvr additive="base">
                                        <p:cTn id="29" dur="500" fill="hold"/>
                                        <p:tgtEl>
                                          <p:spTgt spid="90214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2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a:t>Total Impact of Tourism</a:t>
            </a:r>
          </a:p>
        </p:txBody>
      </p:sp>
      <p:sp>
        <p:nvSpPr>
          <p:cNvPr id="430083" name="Rectangle 3"/>
          <p:cNvSpPr>
            <a:spLocks noGrp="1" noChangeArrowheads="1"/>
          </p:cNvSpPr>
          <p:nvPr>
            <p:ph type="body" idx="1"/>
          </p:nvPr>
        </p:nvSpPr>
        <p:spPr>
          <a:xfrm>
            <a:off x="184150" y="1582738"/>
            <a:ext cx="8959850" cy="5138737"/>
          </a:xfrm>
        </p:spPr>
        <p:txBody>
          <a:bodyPr/>
          <a:lstStyle/>
          <a:p>
            <a:pPr marL="177800" indent="-177800">
              <a:lnSpc>
                <a:spcPct val="120000"/>
              </a:lnSpc>
              <a:spcBef>
                <a:spcPct val="0"/>
              </a:spcBef>
            </a:pPr>
            <a:r>
              <a:rPr lang="en-US" altLang="en-US" sz="1800" dirty="0"/>
              <a:t>In </a:t>
            </a:r>
            <a:r>
              <a:rPr lang="en-US" altLang="en-US" sz="1800" dirty="0" smtClean="0"/>
              <a:t>2010, </a:t>
            </a:r>
            <a:r>
              <a:rPr lang="en-US" altLang="en-US" sz="1800" dirty="0"/>
              <a:t>the total economic impact of travel &amp; tourism (direct and indirect) was </a:t>
            </a:r>
            <a:r>
              <a:rPr lang="en-US" altLang="en-US" sz="1800" b="0" dirty="0">
                <a:solidFill>
                  <a:srgbClr val="A50021"/>
                </a:solidFill>
                <a:latin typeface="Arial Black" pitchFamily="34" charset="0"/>
              </a:rPr>
              <a:t>$</a:t>
            </a:r>
            <a:r>
              <a:rPr lang="en-US" altLang="en-US" sz="1800" b="0" dirty="0" smtClean="0">
                <a:solidFill>
                  <a:srgbClr val="A50021"/>
                </a:solidFill>
                <a:latin typeface="Arial Black" pitchFamily="34" charset="0"/>
              </a:rPr>
              <a:t>2.37 </a:t>
            </a:r>
            <a:r>
              <a:rPr lang="en-US" altLang="en-US" sz="1800" b="0" dirty="0">
                <a:solidFill>
                  <a:srgbClr val="A50021"/>
                </a:solidFill>
                <a:latin typeface="Arial Black" pitchFamily="34" charset="0"/>
              </a:rPr>
              <a:t>billion. </a:t>
            </a:r>
            <a:r>
              <a:rPr lang="en-US" altLang="en-US" sz="1800" dirty="0" smtClean="0"/>
              <a:t>This </a:t>
            </a:r>
            <a:r>
              <a:rPr lang="en-US" altLang="en-US" sz="1800" dirty="0"/>
              <a:t>represents 5.0% of RI Gross State Product</a:t>
            </a:r>
          </a:p>
          <a:p>
            <a:pPr marL="177800" indent="-177800">
              <a:lnSpc>
                <a:spcPct val="120000"/>
              </a:lnSpc>
              <a:spcBef>
                <a:spcPct val="0"/>
              </a:spcBef>
            </a:pPr>
            <a:endParaRPr lang="en-US" altLang="en-US" sz="900" dirty="0"/>
          </a:p>
          <a:p>
            <a:pPr marL="177800" indent="-177800">
              <a:lnSpc>
                <a:spcPct val="120000"/>
              </a:lnSpc>
              <a:spcBef>
                <a:spcPct val="0"/>
              </a:spcBef>
            </a:pPr>
            <a:r>
              <a:rPr lang="en-US" altLang="en-US" sz="1800" dirty="0"/>
              <a:t>The ratio of the total impact to total expenditures reveals that </a:t>
            </a:r>
            <a:r>
              <a:rPr lang="en-US" altLang="en-US" sz="1800" b="0" dirty="0" smtClean="0">
                <a:solidFill>
                  <a:srgbClr val="A50021"/>
                </a:solidFill>
                <a:latin typeface="Arial Black" pitchFamily="34" charset="0"/>
              </a:rPr>
              <a:t>67¢ </a:t>
            </a:r>
            <a:r>
              <a:rPr lang="en-US" altLang="en-US" sz="1800" b="0" dirty="0">
                <a:solidFill>
                  <a:srgbClr val="A50021"/>
                </a:solidFill>
                <a:latin typeface="Arial Black" pitchFamily="34" charset="0"/>
              </a:rPr>
              <a:t>of each tourism dollar spent in</a:t>
            </a:r>
            <a:r>
              <a:rPr lang="en-US" altLang="en-US" sz="1800" dirty="0"/>
              <a:t> Rhode Island is retained in the state. The remainder represents import leakages. </a:t>
            </a:r>
            <a:r>
              <a:rPr lang="en-US" altLang="en-US" sz="1800" dirty="0" smtClean="0"/>
              <a:t>This </a:t>
            </a:r>
            <a:r>
              <a:rPr lang="en-US" altLang="en-US" sz="1800" dirty="0"/>
              <a:t>share is fairly typical for a diversified state like Rhode Island and higher than many other states.</a:t>
            </a:r>
          </a:p>
          <a:p>
            <a:pPr marL="177800" indent="-177800">
              <a:lnSpc>
                <a:spcPct val="120000"/>
              </a:lnSpc>
              <a:spcBef>
                <a:spcPct val="0"/>
              </a:spcBef>
              <a:buSzPct val="80000"/>
            </a:pPr>
            <a:endParaRPr lang="en-US" altLang="en-US" sz="900" dirty="0"/>
          </a:p>
          <a:p>
            <a:pPr marL="177800" indent="-177800">
              <a:lnSpc>
                <a:spcPct val="120000"/>
              </a:lnSpc>
              <a:spcBef>
                <a:spcPct val="0"/>
              </a:spcBef>
              <a:buSzPct val="80000"/>
            </a:pPr>
            <a:r>
              <a:rPr lang="en-US" altLang="en-US" sz="1800" b="0" dirty="0" smtClean="0">
                <a:solidFill>
                  <a:srgbClr val="A50021"/>
                </a:solidFill>
                <a:latin typeface="Arial Black" pitchFamily="34" charset="0"/>
              </a:rPr>
              <a:t>Over 41,900 jobs</a:t>
            </a:r>
            <a:r>
              <a:rPr lang="en-US" altLang="en-US" sz="1800" dirty="0" smtClean="0"/>
              <a:t> – direct and indirect – were created by travel &amp; tourism (TSA) economic activity. This accounts for </a:t>
            </a:r>
            <a:r>
              <a:rPr lang="en-US" altLang="en-US" sz="1800" b="0" dirty="0" smtClean="0">
                <a:solidFill>
                  <a:srgbClr val="A50021"/>
                </a:solidFill>
                <a:latin typeface="Arial Black" pitchFamily="34" charset="0"/>
              </a:rPr>
              <a:t>9.3% of total employment</a:t>
            </a:r>
            <a:r>
              <a:rPr lang="en-US" altLang="en-US" sz="1800" dirty="0" smtClean="0"/>
              <a:t> in RI.</a:t>
            </a:r>
          </a:p>
          <a:p>
            <a:pPr marL="177800" indent="-177800">
              <a:lnSpc>
                <a:spcPct val="120000"/>
              </a:lnSpc>
              <a:spcBef>
                <a:spcPct val="0"/>
              </a:spcBef>
              <a:buSzPct val="80000"/>
            </a:pPr>
            <a:endParaRPr lang="en-US" altLang="en-US" sz="900" dirty="0"/>
          </a:p>
          <a:p>
            <a:pPr marL="177800" indent="-177800">
              <a:lnSpc>
                <a:spcPct val="120000"/>
              </a:lnSpc>
              <a:spcBef>
                <a:spcPct val="0"/>
              </a:spcBef>
              <a:buSzPct val="80000"/>
            </a:pPr>
            <a:r>
              <a:rPr lang="en-US" altLang="en-US" sz="1800" b="0" dirty="0">
                <a:solidFill>
                  <a:srgbClr val="A50021"/>
                </a:solidFill>
                <a:latin typeface="Arial Black" pitchFamily="34" charset="0"/>
              </a:rPr>
              <a:t>$</a:t>
            </a:r>
            <a:r>
              <a:rPr lang="en-US" altLang="en-US" sz="1800" b="0" dirty="0" smtClean="0">
                <a:solidFill>
                  <a:srgbClr val="A50021"/>
                </a:solidFill>
                <a:latin typeface="Arial Black" pitchFamily="34" charset="0"/>
              </a:rPr>
              <a:t>1.32 </a:t>
            </a:r>
            <a:r>
              <a:rPr lang="en-US" altLang="en-US" sz="1800" b="0" dirty="0">
                <a:solidFill>
                  <a:srgbClr val="A50021"/>
                </a:solidFill>
                <a:latin typeface="Arial Black" pitchFamily="34" charset="0"/>
              </a:rPr>
              <a:t>billion</a:t>
            </a:r>
            <a:r>
              <a:rPr lang="en-US" altLang="en-US" sz="1800" dirty="0"/>
              <a:t> in wages &amp; salaries were generated by travel &amp; tourism (TSA) in </a:t>
            </a:r>
            <a:r>
              <a:rPr lang="en-US" altLang="en-US" sz="1800" dirty="0" smtClean="0"/>
              <a:t>2010.</a:t>
            </a:r>
          </a:p>
          <a:p>
            <a:pPr marL="177800" indent="-177800">
              <a:lnSpc>
                <a:spcPct val="120000"/>
              </a:lnSpc>
              <a:spcBef>
                <a:spcPct val="0"/>
              </a:spcBef>
              <a:buSzPct val="80000"/>
            </a:pPr>
            <a:endParaRPr lang="en-US" altLang="en-US" sz="900" dirty="0"/>
          </a:p>
          <a:p>
            <a:pPr marL="177800" lvl="0" indent="-177800">
              <a:lnSpc>
                <a:spcPct val="120000"/>
              </a:lnSpc>
              <a:spcBef>
                <a:spcPct val="0"/>
              </a:spcBef>
            </a:pPr>
            <a:r>
              <a:rPr lang="en-US" altLang="en-US" sz="1800" dirty="0" smtClean="0">
                <a:solidFill>
                  <a:srgbClr val="000000"/>
                </a:solidFill>
              </a:rPr>
              <a:t>Tourism (TSA) generated </a:t>
            </a:r>
            <a:r>
              <a:rPr lang="en-US" altLang="en-US" sz="1800" b="0" dirty="0" smtClean="0">
                <a:solidFill>
                  <a:srgbClr val="A50021"/>
                </a:solidFill>
                <a:latin typeface="Arial Black" pitchFamily="34" charset="0"/>
              </a:rPr>
              <a:t>$930 million in federal, state, and local government taxes</a:t>
            </a:r>
            <a:r>
              <a:rPr lang="en-US" altLang="en-US" sz="1800" dirty="0" smtClean="0">
                <a:solidFill>
                  <a:srgbClr val="000000"/>
                </a:solidFill>
              </a:rPr>
              <a:t> in 2010, with the state and local tax contribution making up 8.4% of all RI state </a:t>
            </a:r>
            <a:r>
              <a:rPr lang="en-US" altLang="en-US" sz="1800" dirty="0" err="1" smtClean="0">
                <a:solidFill>
                  <a:srgbClr val="000000"/>
                </a:solidFill>
              </a:rPr>
              <a:t>gov</a:t>
            </a:r>
            <a:r>
              <a:rPr lang="en-US" altLang="en-US" sz="1800" dirty="0" smtClean="0">
                <a:solidFill>
                  <a:srgbClr val="000000"/>
                </a:solidFill>
              </a:rPr>
              <a:t>. revenue.</a:t>
            </a:r>
            <a:endParaRPr lang="en-US" sz="1800" dirty="0">
              <a:solidFill>
                <a:srgbClr val="00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9554" name="Picture 2" descr="chalk"/>
          <p:cNvPicPr>
            <a:picLocks noChangeAspect="1" noChangeArrowheads="1"/>
          </p:cNvPicPr>
          <p:nvPr/>
        </p:nvPicPr>
        <p:blipFill>
          <a:blip r:embed="rId2" cstate="print"/>
          <a:srcRect/>
          <a:stretch>
            <a:fillRect/>
          </a:stretch>
        </p:blipFill>
        <p:spPr bwMode="auto">
          <a:xfrm>
            <a:off x="0" y="1295400"/>
            <a:ext cx="9144000" cy="5283200"/>
          </a:xfrm>
          <a:prstGeom prst="rect">
            <a:avLst/>
          </a:prstGeom>
          <a:noFill/>
        </p:spPr>
      </p:pic>
      <p:sp>
        <p:nvSpPr>
          <p:cNvPr id="919555" name="Rectangle 3"/>
          <p:cNvSpPr>
            <a:spLocks noGrp="1" noChangeArrowheads="1"/>
          </p:cNvSpPr>
          <p:nvPr>
            <p:ph type="title"/>
          </p:nvPr>
        </p:nvSpPr>
        <p:spPr/>
        <p:txBody>
          <a:bodyPr/>
          <a:lstStyle/>
          <a:p>
            <a:r>
              <a:rPr lang="en-US"/>
              <a:t>Sources of Tourism Expenditures</a:t>
            </a:r>
          </a:p>
        </p:txBody>
      </p:sp>
      <p:sp>
        <p:nvSpPr>
          <p:cNvPr id="919556" name="Rectangle 4"/>
          <p:cNvSpPr>
            <a:spLocks noGrp="1" noChangeArrowheads="1"/>
          </p:cNvSpPr>
          <p:nvPr>
            <p:ph type="body" idx="1"/>
          </p:nvPr>
        </p:nvSpPr>
        <p:spPr>
          <a:xfrm>
            <a:off x="2638425" y="1625600"/>
            <a:ext cx="6121400" cy="4721225"/>
          </a:xfrm>
        </p:spPr>
        <p:txBody>
          <a:bodyPr/>
          <a:lstStyle/>
          <a:p>
            <a:pPr>
              <a:lnSpc>
                <a:spcPct val="140000"/>
              </a:lnSpc>
            </a:pPr>
            <a:r>
              <a:rPr lang="en-US" altLang="en-US" sz="1400"/>
              <a:t>Visitor Spending</a:t>
            </a:r>
            <a:r>
              <a:rPr lang="en-US" altLang="en-US" sz="1300" b="0"/>
              <a:t> – Expenditures by visitors who have come from greater than 50 miles or stayed overnight</a:t>
            </a:r>
            <a:endParaRPr lang="en-US" altLang="en-US" sz="1200" b="0"/>
          </a:p>
          <a:p>
            <a:pPr>
              <a:lnSpc>
                <a:spcPct val="140000"/>
              </a:lnSpc>
            </a:pPr>
            <a:r>
              <a:rPr lang="en-US" altLang="en-US" sz="1400"/>
              <a:t>Business Travel</a:t>
            </a:r>
            <a:r>
              <a:rPr lang="en-US" altLang="en-US" sz="1300" b="0"/>
              <a:t> – </a:t>
            </a:r>
            <a:r>
              <a:rPr lang="en-US" altLang="en-US" sz="1200" b="0"/>
              <a:t>Businesses’ spending within the state economy on travel</a:t>
            </a:r>
          </a:p>
          <a:p>
            <a:pPr>
              <a:lnSpc>
                <a:spcPct val="140000"/>
              </a:lnSpc>
            </a:pPr>
            <a:r>
              <a:rPr lang="en-US" altLang="en-US" sz="1400"/>
              <a:t>Resident Outbound –</a:t>
            </a:r>
            <a:r>
              <a:rPr lang="en-US" altLang="en-US" sz="1200" b="0"/>
              <a:t> Resident spending preparing for an out-of-state trip</a:t>
            </a:r>
          </a:p>
          <a:p>
            <a:pPr>
              <a:lnSpc>
                <a:spcPct val="140000"/>
              </a:lnSpc>
            </a:pPr>
            <a:r>
              <a:rPr lang="en-US" altLang="en-US" sz="1400"/>
              <a:t>Government Spending</a:t>
            </a:r>
            <a:r>
              <a:rPr lang="en-US" altLang="en-US" sz="1300" b="0"/>
              <a:t> –</a:t>
            </a:r>
            <a:r>
              <a:rPr lang="en-US" altLang="en-US" sz="1200" b="0"/>
              <a:t> Tourism Office Budgets, transportation functions related to tourism, publicly funded attractions and funding for security in tourism-intensive areas</a:t>
            </a:r>
          </a:p>
          <a:p>
            <a:pPr>
              <a:lnSpc>
                <a:spcPct val="140000"/>
              </a:lnSpc>
            </a:pPr>
            <a:r>
              <a:rPr lang="en-US" altLang="en-US" sz="1400"/>
              <a:t>Investment –</a:t>
            </a:r>
            <a:r>
              <a:rPr lang="en-US" altLang="en-US" sz="1300" b="0"/>
              <a:t> </a:t>
            </a:r>
            <a:r>
              <a:rPr lang="en-US" altLang="en-US" sz="1200" b="0"/>
              <a:t>Construction of hotels, attractions, tourism infrastructure, operating and transportation equipment</a:t>
            </a:r>
            <a:r>
              <a:rPr lang="en-US" altLang="en-US" sz="1300" b="0"/>
              <a:t> </a:t>
            </a:r>
          </a:p>
          <a:p>
            <a:pPr>
              <a:lnSpc>
                <a:spcPct val="140000"/>
              </a:lnSpc>
            </a:pPr>
            <a:r>
              <a:rPr lang="en-US" altLang="en-US" sz="1400"/>
              <a:t>International –</a:t>
            </a:r>
            <a:r>
              <a:rPr lang="en-US" altLang="en-US" sz="1300" b="0"/>
              <a:t> </a:t>
            </a:r>
            <a:r>
              <a:rPr lang="en-US" altLang="en-US" sz="1200" b="0"/>
              <a:t>Spending of international visitors within the state</a:t>
            </a:r>
          </a:p>
          <a:p>
            <a:pPr>
              <a:lnSpc>
                <a:spcPct val="140000"/>
              </a:lnSpc>
              <a:buFontTx/>
              <a:buNone/>
            </a:pPr>
            <a:r>
              <a:rPr lang="en-US" altLang="en-US" sz="1200" b="0"/>
              <a:t> </a:t>
            </a:r>
          </a:p>
          <a:p>
            <a:pPr>
              <a:lnSpc>
                <a:spcPct val="140000"/>
              </a:lnSpc>
            </a:pPr>
            <a:r>
              <a:rPr lang="en-US" sz="1400">
                <a:solidFill>
                  <a:srgbClr val="A50021"/>
                </a:solidFill>
              </a:rPr>
              <a:t>Under 50Mile Visitors</a:t>
            </a:r>
            <a:r>
              <a:rPr lang="en-US" sz="1400"/>
              <a:t> – </a:t>
            </a:r>
            <a:r>
              <a:rPr lang="en-US" sz="1200" b="0"/>
              <a:t>Spending by residents or non-residents who have come from under 50 miles.  No commuters or local utilization.  Not included in TSA definition.</a:t>
            </a:r>
          </a:p>
        </p:txBody>
      </p:sp>
      <p:sp>
        <p:nvSpPr>
          <p:cNvPr id="919557" name="Line 5"/>
          <p:cNvSpPr>
            <a:spLocks noChangeShapeType="1"/>
          </p:cNvSpPr>
          <p:nvPr/>
        </p:nvSpPr>
        <p:spPr bwMode="auto">
          <a:xfrm>
            <a:off x="1968500" y="4953000"/>
            <a:ext cx="6819900" cy="0"/>
          </a:xfrm>
          <a:prstGeom prst="line">
            <a:avLst/>
          </a:prstGeom>
          <a:noFill/>
          <a:ln w="28575">
            <a:solidFill>
              <a:schemeClr val="bg2"/>
            </a:solidFill>
            <a:round/>
            <a:headEnd/>
            <a:tailEnd/>
          </a:ln>
          <a:effectLst/>
        </p:spPr>
        <p:txBody>
          <a:bodyPr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p:txBody>
          <a:bodyPr/>
          <a:lstStyle/>
          <a:p>
            <a:r>
              <a:rPr lang="en-US" dirty="0"/>
              <a:t>Breaking Down Tourism Expenditures – $</a:t>
            </a:r>
            <a:r>
              <a:rPr lang="en-US" dirty="0" smtClean="0"/>
              <a:t>3.56 </a:t>
            </a:r>
            <a:r>
              <a:rPr lang="en-US" dirty="0"/>
              <a:t>Billion</a:t>
            </a:r>
          </a:p>
        </p:txBody>
      </p:sp>
      <p:sp>
        <p:nvSpPr>
          <p:cNvPr id="920579" name="Rectangle 3"/>
          <p:cNvSpPr>
            <a:spLocks noChangeArrowheads="1"/>
          </p:cNvSpPr>
          <p:nvPr/>
        </p:nvSpPr>
        <p:spPr bwMode="auto">
          <a:xfrm>
            <a:off x="333375" y="1238250"/>
            <a:ext cx="8648700" cy="1409700"/>
          </a:xfrm>
          <a:prstGeom prst="rect">
            <a:avLst/>
          </a:prstGeom>
          <a:noFill/>
          <a:ln w="9525">
            <a:noFill/>
            <a:miter lim="800000"/>
            <a:headEnd/>
            <a:tailEnd/>
          </a:ln>
          <a:effectLst/>
        </p:spPr>
        <p:txBody>
          <a:bodyPr anchor="ctr"/>
          <a:lstStyle/>
          <a:p>
            <a:pPr algn="ctr">
              <a:lnSpc>
                <a:spcPct val="110000"/>
              </a:lnSpc>
              <a:spcBef>
                <a:spcPct val="20000"/>
              </a:spcBef>
              <a:buClr>
                <a:srgbClr val="A50021"/>
              </a:buClr>
            </a:pPr>
            <a:r>
              <a:rPr lang="en-US" altLang="en-US" sz="2000" b="1" dirty="0"/>
              <a:t>Only 8% of TSA Expenditures in Rhode Island come from outside of visitor spending, while in 2007 that share was 16%. The </a:t>
            </a:r>
            <a:r>
              <a:rPr lang="en-US" altLang="en-US" sz="2000" b="1" dirty="0" smtClean="0"/>
              <a:t>primary source </a:t>
            </a:r>
            <a:r>
              <a:rPr lang="en-US" altLang="en-US" sz="2000" b="1" dirty="0"/>
              <a:t>of that change is the </a:t>
            </a:r>
            <a:r>
              <a:rPr lang="en-US" altLang="en-US" sz="2000" b="1" dirty="0" smtClean="0"/>
              <a:t>3 </a:t>
            </a:r>
            <a:r>
              <a:rPr lang="en-US" altLang="en-US" sz="2000" b="1" dirty="0"/>
              <a:t>year collapse in investment spending. </a:t>
            </a:r>
          </a:p>
        </p:txBody>
      </p:sp>
      <p:graphicFrame>
        <p:nvGraphicFramePr>
          <p:cNvPr id="920626" name="Group 50"/>
          <p:cNvGraphicFramePr>
            <a:graphicFrameLocks noGrp="1"/>
          </p:cNvGraphicFramePr>
          <p:nvPr/>
        </p:nvGraphicFramePr>
        <p:xfrm>
          <a:off x="225425" y="3025775"/>
          <a:ext cx="4397375" cy="2179257"/>
        </p:xfrm>
        <a:graphic>
          <a:graphicData uri="http://schemas.openxmlformats.org/drawingml/2006/table">
            <a:tbl>
              <a:tblPr/>
              <a:tblGrid>
                <a:gridCol w="1400175"/>
                <a:gridCol w="1084263"/>
                <a:gridCol w="831850"/>
                <a:gridCol w="1081087"/>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Million</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Share</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Of</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’09 – ’10</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tx1"/>
                          </a:solidFill>
                          <a:effectLst/>
                          <a:latin typeface="Arial" charset="0"/>
                        </a:rPr>
                        <a:t>Investment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89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2.5%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-7.6%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tx1"/>
                          </a:solidFill>
                          <a:effectLst/>
                          <a:latin typeface="Arial" charset="0"/>
                        </a:rPr>
                        <a:t>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3,284</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92.2%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2.3%</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tx1"/>
                          </a:solidFill>
                          <a:effectLst/>
                          <a:latin typeface="Arial" charset="0"/>
                        </a:rPr>
                        <a:t>Other</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188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5.3%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19.2%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3,562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100%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20613" name="Text Box 37"/>
          <p:cNvSpPr txBox="1">
            <a:spLocks noChangeArrowheads="1"/>
          </p:cNvSpPr>
          <p:nvPr/>
        </p:nvSpPr>
        <p:spPr bwMode="auto">
          <a:xfrm>
            <a:off x="209550" y="5459413"/>
            <a:ext cx="1671638" cy="244475"/>
          </a:xfrm>
          <a:prstGeom prst="rect">
            <a:avLst/>
          </a:prstGeom>
          <a:noFill/>
          <a:ln w="9525" algn="ctr">
            <a:noFill/>
            <a:miter lim="800000"/>
            <a:headEnd/>
            <a:tailEnd/>
          </a:ln>
          <a:effectLst/>
        </p:spPr>
        <p:txBody>
          <a:bodyPr wrap="none">
            <a:spAutoFit/>
          </a:bodyPr>
          <a:lstStyle/>
          <a:p>
            <a:r>
              <a:rPr lang="en-US" sz="1000" i="1"/>
              <a:t>Source: IHS Global Insight</a:t>
            </a:r>
          </a:p>
        </p:txBody>
      </p:sp>
      <p:pic>
        <p:nvPicPr>
          <p:cNvPr id="920620" name="Picture 44"/>
          <p:cNvPicPr>
            <a:picLocks noChangeAspect="1" noChangeArrowheads="1"/>
          </p:cNvPicPr>
          <p:nvPr/>
        </p:nvPicPr>
        <p:blipFill>
          <a:blip r:embed="rId2" cstate="print"/>
          <a:srcRect/>
          <a:stretch>
            <a:fillRect/>
          </a:stretch>
        </p:blipFill>
        <p:spPr bwMode="auto">
          <a:xfrm>
            <a:off x="4267200" y="2200275"/>
            <a:ext cx="4667250" cy="40767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a:lstStyle/>
          <a:p>
            <a:r>
              <a:rPr lang="en-US"/>
              <a:t>Category Distribution of Expenditures</a:t>
            </a:r>
          </a:p>
        </p:txBody>
      </p:sp>
      <p:sp>
        <p:nvSpPr>
          <p:cNvPr id="641027"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pPr>
            <a:r>
              <a:rPr lang="en-US" altLang="en-US" b="1" dirty="0" smtClean="0"/>
              <a:t>In 2010, all categories except entertainment saw a growth in visitor spending, with retail spending growth of 6.7% leading the way. Visitor spending has now surpassed 2008’s total, and is just 4.3% below 2007’s historical peak.</a:t>
            </a:r>
            <a:endParaRPr lang="en-US" altLang="en-US" b="1" dirty="0"/>
          </a:p>
        </p:txBody>
      </p:sp>
      <p:graphicFrame>
        <p:nvGraphicFramePr>
          <p:cNvPr id="641117" name="Group 93"/>
          <p:cNvGraphicFramePr>
            <a:graphicFrameLocks noGrp="1"/>
          </p:cNvGraphicFramePr>
          <p:nvPr/>
        </p:nvGraphicFramePr>
        <p:xfrm>
          <a:off x="82550" y="2673350"/>
          <a:ext cx="5422900" cy="2833561"/>
        </p:xfrm>
        <a:graphic>
          <a:graphicData uri="http://schemas.openxmlformats.org/drawingml/2006/table">
            <a:tbl>
              <a:tblPr/>
              <a:tblGrid>
                <a:gridCol w="1797050"/>
                <a:gridCol w="1155700"/>
                <a:gridCol w="1155700"/>
                <a:gridCol w="1314450"/>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8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2010</a:t>
                      </a:r>
                      <a:br>
                        <a:rPr kumimoji="0" lang="en-US" sz="1800" b="1" i="0" u="none" strike="noStrike" cap="none" normalizeH="0" baseline="0" dirty="0" smtClean="0">
                          <a:ln>
                            <a:noFill/>
                          </a:ln>
                          <a:solidFill>
                            <a:srgbClr val="FFFFFF"/>
                          </a:solidFill>
                          <a:effectLst/>
                          <a:latin typeface="Arial" charset="0"/>
                        </a:rPr>
                      </a:br>
                      <a:r>
                        <a:rPr kumimoji="0" lang="en-US" sz="1800" b="1" i="0" u="none" strike="noStrike" cap="none" normalizeH="0" baseline="0" dirty="0" smtClean="0">
                          <a:ln>
                            <a:noFill/>
                          </a:ln>
                          <a:solidFill>
                            <a:srgbClr val="FFFFFF"/>
                          </a:solidFill>
                          <a:effectLst/>
                          <a:latin typeface="Arial" charset="0"/>
                        </a:rPr>
                        <a:t>&lt;50Mile</a:t>
                      </a:r>
                      <a:br>
                        <a:rPr kumimoji="0" lang="en-US" sz="1800" b="1" i="0" u="none" strike="noStrike" cap="none" normalizeH="0" baseline="0" dirty="0" smtClean="0">
                          <a:ln>
                            <a:noFill/>
                          </a:ln>
                          <a:solidFill>
                            <a:srgbClr val="FFFFFF"/>
                          </a:solidFill>
                          <a:effectLst/>
                          <a:latin typeface="Arial" charset="0"/>
                        </a:rPr>
                      </a:br>
                      <a:r>
                        <a:rPr kumimoji="0" lang="en-US" sz="18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2010</a:t>
                      </a:r>
                      <a:br>
                        <a:rPr kumimoji="0" lang="en-US" sz="1800" b="1" i="0" u="none" strike="noStrike" cap="none" normalizeH="0" baseline="0" dirty="0" smtClean="0">
                          <a:ln>
                            <a:noFill/>
                          </a:ln>
                          <a:solidFill>
                            <a:srgbClr val="FFFFFF"/>
                          </a:solidFill>
                          <a:effectLst/>
                          <a:latin typeface="Arial" charset="0"/>
                        </a:rPr>
                      </a:br>
                      <a:r>
                        <a:rPr kumimoji="0" lang="en-US" sz="1800" b="1" i="0" u="none" strike="noStrike" cap="none" normalizeH="0" baseline="0" dirty="0" smtClean="0">
                          <a:ln>
                            <a:noFill/>
                          </a:ln>
                          <a:solidFill>
                            <a:srgbClr val="FFFFFF"/>
                          </a:solidFill>
                          <a:effectLst/>
                          <a:latin typeface="Arial" charset="0"/>
                        </a:rPr>
                        <a:t>TSA</a:t>
                      </a:r>
                      <a:br>
                        <a:rPr kumimoji="0" lang="en-US" sz="1800" b="1" i="0" u="none" strike="noStrike" cap="none" normalizeH="0" baseline="0" dirty="0" smtClean="0">
                          <a:ln>
                            <a:noFill/>
                          </a:ln>
                          <a:solidFill>
                            <a:srgbClr val="FFFFFF"/>
                          </a:solidFill>
                          <a:effectLst/>
                          <a:latin typeface="Arial" charset="0"/>
                        </a:rPr>
                      </a:br>
                      <a:r>
                        <a:rPr kumimoji="0" lang="en-US" sz="18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TSA</a:t>
                      </a:r>
                      <a:br>
                        <a:rPr kumimoji="0" lang="en-US" sz="1800" b="1" i="0" u="none" strike="noStrike" cap="none" normalizeH="0" baseline="0" dirty="0" smtClean="0">
                          <a:ln>
                            <a:noFill/>
                          </a:ln>
                          <a:solidFill>
                            <a:srgbClr val="FFFFFF"/>
                          </a:solidFill>
                          <a:effectLst/>
                          <a:latin typeface="Arial" charset="0"/>
                        </a:rPr>
                      </a:br>
                      <a:r>
                        <a:rPr kumimoji="0" lang="en-US" sz="1800" b="1" i="0" u="none" strike="noStrike" cap="none" normalizeH="0" baseline="0" dirty="0" smtClean="0">
                          <a:ln>
                            <a:noFill/>
                          </a:ln>
                          <a:solidFill>
                            <a:srgbClr val="FFFFFF"/>
                          </a:solidFill>
                          <a:effectLst/>
                          <a:latin typeface="Arial" charset="0"/>
                        </a:rPr>
                        <a:t>‘09 – ‘10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Entertainment**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1,268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780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-1.1%</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Accommodation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684</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684</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0.1%</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tx1"/>
                          </a:solidFill>
                          <a:effectLst/>
                          <a:latin typeface="Arial" charset="0"/>
                        </a:rPr>
                        <a:t>Transportation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833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815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6.7%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tx1"/>
                          </a:solidFill>
                          <a:effectLst/>
                          <a:latin typeface="Arial" charset="0"/>
                        </a:rPr>
                        <a:t>Food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1,484</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693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4.2%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smtClean="0">
                          <a:ln>
                            <a:noFill/>
                          </a:ln>
                          <a:solidFill>
                            <a:schemeClr val="tx1"/>
                          </a:solidFill>
                          <a:effectLst/>
                          <a:latin typeface="Arial" charset="0"/>
                        </a:rPr>
                        <a:t>Shopping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865</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501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tx1"/>
                          </a:solidFill>
                          <a:effectLst/>
                          <a:latin typeface="Arial" charset="0"/>
                        </a:rPr>
                        <a:t>6.7%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800" b="1" i="0" u="none" strike="noStrike" cap="none" normalizeH="0" baseline="0" dirty="0" smtClean="0">
                          <a:ln>
                            <a:noFill/>
                          </a:ln>
                          <a:solidFill>
                            <a:srgbClr val="FFFFFF"/>
                          </a:solidFill>
                          <a:effectLst/>
                          <a:latin typeface="Arial" charset="0"/>
                        </a:rPr>
                        <a:t>Total *</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bg1"/>
                          </a:solidFill>
                          <a:effectLst/>
                          <a:latin typeface="Arial" charset="0"/>
                        </a:rPr>
                        <a:t>5,134</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bg1"/>
                          </a:solidFill>
                          <a:effectLst/>
                          <a:latin typeface="Arial" charset="0"/>
                        </a:rPr>
                        <a:t>3,473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chemeClr val="bg1"/>
                          </a:solidFill>
                          <a:effectLst/>
                          <a:latin typeface="Arial" charset="0"/>
                        </a:rPr>
                        <a:t>3.1%</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41063" name="Rectangle 39"/>
          <p:cNvSpPr>
            <a:spLocks noChangeArrowheads="1"/>
          </p:cNvSpPr>
          <p:nvPr/>
        </p:nvSpPr>
        <p:spPr bwMode="auto">
          <a:xfrm>
            <a:off x="173038" y="5710238"/>
            <a:ext cx="4103687" cy="238125"/>
          </a:xfrm>
          <a:prstGeom prst="rect">
            <a:avLst/>
          </a:prstGeom>
          <a:noFill/>
          <a:ln w="9525">
            <a:noFill/>
            <a:miter lim="800000"/>
            <a:headEnd/>
            <a:tailEnd/>
          </a:ln>
          <a:effectLst/>
        </p:spPr>
        <p:txBody>
          <a:bodyPr anchor="ctr"/>
          <a:lstStyle/>
          <a:p>
            <a:pPr>
              <a:buClr>
                <a:srgbClr val="A50021"/>
              </a:buClr>
            </a:pPr>
            <a:r>
              <a:rPr lang="en-US" altLang="en-US" sz="1100" b="1"/>
              <a:t>* Direct and Indirect Tourism Expenditures (w/o construction &amp; investment)</a:t>
            </a:r>
          </a:p>
        </p:txBody>
      </p:sp>
      <p:sp>
        <p:nvSpPr>
          <p:cNvPr id="641064" name="Text Box 40"/>
          <p:cNvSpPr txBox="1">
            <a:spLocks noChangeArrowheads="1"/>
          </p:cNvSpPr>
          <p:nvPr/>
        </p:nvSpPr>
        <p:spPr bwMode="auto">
          <a:xfrm>
            <a:off x="180975" y="6024563"/>
            <a:ext cx="3819525" cy="396875"/>
          </a:xfrm>
          <a:prstGeom prst="rect">
            <a:avLst/>
          </a:prstGeom>
          <a:noFill/>
          <a:ln w="9525" algn="ctr">
            <a:noFill/>
            <a:miter lim="800000"/>
            <a:headEnd/>
            <a:tailEnd/>
          </a:ln>
          <a:effectLst/>
        </p:spPr>
        <p:txBody>
          <a:bodyPr wrap="none">
            <a:spAutoFit/>
          </a:bodyPr>
          <a:lstStyle/>
          <a:p>
            <a:r>
              <a:rPr lang="en-US" sz="1000" i="1" dirty="0"/>
              <a:t>Source:  IHS Global Insight</a:t>
            </a:r>
          </a:p>
          <a:p>
            <a:r>
              <a:rPr lang="en-US" sz="1000" i="1" dirty="0"/>
              <a:t>** Entertainment category includes all marina and boating activity</a:t>
            </a:r>
          </a:p>
        </p:txBody>
      </p:sp>
      <p:sp>
        <p:nvSpPr>
          <p:cNvPr id="641110" name="Text Box 86"/>
          <p:cNvSpPr txBox="1">
            <a:spLocks noChangeArrowheads="1"/>
          </p:cNvSpPr>
          <p:nvPr/>
        </p:nvSpPr>
        <p:spPr bwMode="auto">
          <a:xfrm>
            <a:off x="6562725" y="2624138"/>
            <a:ext cx="1466850" cy="366712"/>
          </a:xfrm>
          <a:prstGeom prst="rect">
            <a:avLst/>
          </a:prstGeom>
          <a:noFill/>
          <a:ln w="9525" algn="ctr">
            <a:noFill/>
            <a:miter lim="800000"/>
            <a:headEnd/>
            <a:tailEnd/>
          </a:ln>
          <a:effectLst/>
        </p:spPr>
        <p:txBody>
          <a:bodyPr wrap="none">
            <a:spAutoFit/>
          </a:bodyPr>
          <a:lstStyle/>
          <a:p>
            <a:r>
              <a:rPr lang="en-US" b="1" i="1">
                <a:solidFill>
                  <a:srgbClr val="A50021"/>
                </a:solidFill>
              </a:rPr>
              <a:t>TSA Shares</a:t>
            </a:r>
          </a:p>
        </p:txBody>
      </p:sp>
      <p:pic>
        <p:nvPicPr>
          <p:cNvPr id="2050" name="Picture 2"/>
          <p:cNvPicPr>
            <a:picLocks noChangeAspect="1" noChangeArrowheads="1"/>
          </p:cNvPicPr>
          <p:nvPr/>
        </p:nvPicPr>
        <p:blipFill>
          <a:blip r:embed="rId3" cstate="print"/>
          <a:srcRect/>
          <a:stretch>
            <a:fillRect/>
          </a:stretch>
        </p:blipFill>
        <p:spPr bwMode="auto">
          <a:xfrm>
            <a:off x="4770438" y="1965324"/>
            <a:ext cx="5249862" cy="4646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a:t>Entertainment Spending Detail - TSA + Under 50Mile </a:t>
            </a:r>
          </a:p>
        </p:txBody>
      </p:sp>
      <p:sp>
        <p:nvSpPr>
          <p:cNvPr id="921603"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pPr>
            <a:r>
              <a:rPr lang="en-US" altLang="en-US" b="1" dirty="0"/>
              <a:t>The Entertainment category includes a wide array of industries, from gaming to recreation sports to movies</a:t>
            </a:r>
            <a:r>
              <a:rPr lang="en-US" altLang="en-US" b="1" dirty="0" smtClean="0"/>
              <a:t>. Total Entertainment spending grew 0.6% in 2010.</a:t>
            </a:r>
            <a:endParaRPr lang="en-US" altLang="en-US" b="1" dirty="0"/>
          </a:p>
        </p:txBody>
      </p:sp>
      <p:graphicFrame>
        <p:nvGraphicFramePr>
          <p:cNvPr id="921659" name="Group 59"/>
          <p:cNvGraphicFramePr>
            <a:graphicFrameLocks noGrp="1"/>
          </p:cNvGraphicFramePr>
          <p:nvPr/>
        </p:nvGraphicFramePr>
        <p:xfrm>
          <a:off x="873125" y="2454275"/>
          <a:ext cx="7265988" cy="3467102"/>
        </p:xfrm>
        <a:graphic>
          <a:graphicData uri="http://schemas.openxmlformats.org/drawingml/2006/table">
            <a:tbl>
              <a:tblPr/>
              <a:tblGrid>
                <a:gridCol w="4310063"/>
                <a:gridCol w="1539875"/>
                <a:gridCol w="1416050"/>
              </a:tblGrid>
              <a:tr h="4794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8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2010 ($000)</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2009 ($000)</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Amusement Parks &amp; Arcades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4,522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4,479</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Gambling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477,100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461,200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Independent Artists. Writers, &amp; Performers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11,195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10,063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Motion Picture &amp; Video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136,023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133,163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Museums &amp; Historical Sites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63,960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67,731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 Amusement &amp; Rec. Services**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393,922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402,092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Performing Arts Companies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75,307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73,440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Spectator Sports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106,282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108,716 </a:t>
                      </a:r>
                      <a:endParaRPr kumimoji="0" lang="en-US" sz="1600" b="1" i="0" u="none" strike="noStrike" kern="1200" cap="none" normalizeH="0" baseline="0" dirty="0" smtClean="0">
                        <a:ln>
                          <a:noFill/>
                        </a:ln>
                        <a:solidFill>
                          <a:schemeClr val="tx1"/>
                        </a:solidFill>
                        <a:effectLst/>
                        <a:latin typeface="Arial" charset="0"/>
                        <a:ea typeface="+mn-ea"/>
                        <a:cs typeface="+mn-cs"/>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800" b="1" i="0" u="none" strike="noStrike" cap="none" normalizeH="0" baseline="0" dirty="0" smtClean="0">
                          <a:ln>
                            <a:noFill/>
                          </a:ln>
                          <a:solidFill>
                            <a:schemeClr val="bg1"/>
                          </a:solidFill>
                          <a:effectLst/>
                          <a:latin typeface="Arial" charset="0"/>
                        </a:rPr>
                        <a:t>Total Entertainment 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1,268,315 </a:t>
                      </a:r>
                      <a:endParaRPr kumimoji="0" lang="en-US" sz="1600" b="1" i="0" u="none" strike="noStrike" kern="1200" cap="none" normalizeH="0" baseline="0" dirty="0" smtClean="0">
                        <a:ln>
                          <a:noFill/>
                        </a:ln>
                        <a:solidFill>
                          <a:schemeClr val="bg1"/>
                        </a:solidFill>
                        <a:effectLst/>
                        <a:latin typeface="Arial" charset="0"/>
                        <a:ea typeface="+mn-ea"/>
                        <a:cs typeface="+mn-cs"/>
                      </a:endParaRPr>
                    </a:p>
                  </a:txBody>
                  <a:tcPr marL="0" marR="1828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1,260,888</a:t>
                      </a:r>
                      <a:endParaRPr kumimoji="0" lang="en-US" sz="1600" b="1" i="0" u="none" strike="noStrike" kern="1200" cap="none" normalizeH="0" baseline="0" dirty="0" smtClean="0">
                        <a:ln>
                          <a:noFill/>
                        </a:ln>
                        <a:solidFill>
                          <a:schemeClr val="bg1"/>
                        </a:solidFill>
                        <a:effectLst/>
                        <a:latin typeface="Arial" charset="0"/>
                        <a:ea typeface="+mn-ea"/>
                        <a:cs typeface="+mn-cs"/>
                      </a:endParaRPr>
                    </a:p>
                  </a:txBody>
                  <a:tcPr marL="0" marR="18288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r>
            </a:tbl>
          </a:graphicData>
        </a:graphic>
      </p:graphicFrame>
      <p:sp>
        <p:nvSpPr>
          <p:cNvPr id="921651" name="Text Box 51"/>
          <p:cNvSpPr txBox="1">
            <a:spLocks noChangeArrowheads="1"/>
          </p:cNvSpPr>
          <p:nvPr/>
        </p:nvSpPr>
        <p:spPr bwMode="auto">
          <a:xfrm>
            <a:off x="180975" y="6024563"/>
            <a:ext cx="5329238" cy="396875"/>
          </a:xfrm>
          <a:prstGeom prst="rect">
            <a:avLst/>
          </a:prstGeom>
          <a:noFill/>
          <a:ln w="9525" algn="ctr">
            <a:noFill/>
            <a:miter lim="800000"/>
            <a:headEnd/>
            <a:tailEnd/>
          </a:ln>
          <a:effectLst/>
        </p:spPr>
        <p:txBody>
          <a:bodyPr wrap="none">
            <a:spAutoFit/>
          </a:bodyPr>
          <a:lstStyle/>
          <a:p>
            <a:r>
              <a:rPr lang="en-US" sz="1000" i="1"/>
              <a:t>Source:  IHS Global Insight</a:t>
            </a:r>
          </a:p>
          <a:p>
            <a:r>
              <a:rPr lang="en-US" sz="1000" i="1"/>
              <a:t>** NAICS 7139 – Other Amusement &amp; Rec. Services – includes both golf and marina activity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r>
              <a:rPr lang="en-US" dirty="0" smtClean="0"/>
              <a:t>Transportation Detail </a:t>
            </a:r>
            <a:r>
              <a:rPr lang="en-US" dirty="0"/>
              <a:t>- TSA + Under 50Mile </a:t>
            </a:r>
          </a:p>
        </p:txBody>
      </p:sp>
      <p:sp>
        <p:nvSpPr>
          <p:cNvPr id="921603"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pPr>
            <a:r>
              <a:rPr lang="en-US" altLang="en-US" b="1" dirty="0" smtClean="0"/>
              <a:t>Total </a:t>
            </a:r>
            <a:r>
              <a:rPr lang="en-US" altLang="en-US" b="1" dirty="0" smtClean="0"/>
              <a:t>Transportation spending </a:t>
            </a:r>
            <a:r>
              <a:rPr lang="en-US" altLang="en-US" b="1" dirty="0" smtClean="0"/>
              <a:t>grew </a:t>
            </a:r>
            <a:r>
              <a:rPr lang="en-US" altLang="en-US" b="1" dirty="0" smtClean="0"/>
              <a:t>2.9% </a:t>
            </a:r>
            <a:r>
              <a:rPr lang="en-US" altLang="en-US" b="1" dirty="0" smtClean="0"/>
              <a:t>in 2010.</a:t>
            </a:r>
            <a:endParaRPr lang="en-US" altLang="en-US" b="1" dirty="0"/>
          </a:p>
        </p:txBody>
      </p:sp>
      <p:sp>
        <p:nvSpPr>
          <p:cNvPr id="921651" name="Text Box 51"/>
          <p:cNvSpPr txBox="1">
            <a:spLocks noChangeArrowheads="1"/>
          </p:cNvSpPr>
          <p:nvPr/>
        </p:nvSpPr>
        <p:spPr bwMode="auto">
          <a:xfrm>
            <a:off x="180975" y="6024563"/>
            <a:ext cx="3914854" cy="400110"/>
          </a:xfrm>
          <a:prstGeom prst="rect">
            <a:avLst/>
          </a:prstGeom>
          <a:noFill/>
          <a:ln w="9525" algn="ctr">
            <a:noFill/>
            <a:miter lim="800000"/>
            <a:headEnd/>
            <a:tailEnd/>
          </a:ln>
          <a:effectLst/>
        </p:spPr>
        <p:txBody>
          <a:bodyPr wrap="none">
            <a:spAutoFit/>
          </a:bodyPr>
          <a:lstStyle/>
          <a:p>
            <a:r>
              <a:rPr lang="en-US" sz="1000" i="1" dirty="0"/>
              <a:t>Source:  IHS Global </a:t>
            </a:r>
            <a:r>
              <a:rPr lang="en-US" sz="1000" i="1" dirty="0" smtClean="0"/>
              <a:t>Insight</a:t>
            </a:r>
          </a:p>
          <a:p>
            <a:r>
              <a:rPr lang="en-US" sz="1000" i="1" dirty="0" smtClean="0"/>
              <a:t>* Transportation figures here exclude resident outbound spending </a:t>
            </a:r>
            <a:endParaRPr lang="en-US" sz="1000" i="1" dirty="0"/>
          </a:p>
        </p:txBody>
      </p:sp>
      <p:graphicFrame>
        <p:nvGraphicFramePr>
          <p:cNvPr id="8" name="Table 7"/>
          <p:cNvGraphicFramePr>
            <a:graphicFrameLocks noGrp="1"/>
          </p:cNvGraphicFramePr>
          <p:nvPr/>
        </p:nvGraphicFramePr>
        <p:xfrm>
          <a:off x="635000" y="2540000"/>
          <a:ext cx="7302500" cy="2809867"/>
        </p:xfrm>
        <a:graphic>
          <a:graphicData uri="http://schemas.openxmlformats.org/drawingml/2006/table">
            <a:tbl>
              <a:tblPr/>
              <a:tblGrid>
                <a:gridCol w="4342628"/>
                <a:gridCol w="1386911"/>
                <a:gridCol w="1572961"/>
              </a:tblGrid>
              <a:tr h="371467">
                <a:tc>
                  <a:txBody>
                    <a:bodyPr/>
                    <a:lstStyle/>
                    <a:p>
                      <a:pPr algn="l" fontAlgn="b"/>
                      <a:r>
                        <a:rPr lang="en-US" sz="1200" b="1"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b"/>
                      <a:r>
                        <a:rPr lang="en-US" sz="1600" b="1" i="0" u="none" strike="noStrike" dirty="0">
                          <a:solidFill>
                            <a:schemeClr val="bg1"/>
                          </a:solidFill>
                          <a:latin typeface="Arial"/>
                        </a:rPr>
                        <a:t>2010($000)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algn="ctr" fontAlgn="b"/>
                      <a:r>
                        <a:rPr lang="en-US" sz="1600" b="1" i="0" u="none" strike="noStrike" dirty="0">
                          <a:solidFill>
                            <a:schemeClr val="bg1"/>
                          </a:solidFill>
                          <a:latin typeface="Arial"/>
                        </a:rPr>
                        <a:t>2009($000)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r>
              <a:tr h="231775">
                <a:tc>
                  <a:txBody>
                    <a:bodyPr/>
                    <a:lstStyle/>
                    <a:p>
                      <a:pPr algn="l" fontAlgn="b"/>
                      <a:r>
                        <a:rPr lang="en-US" sz="1600" b="1" i="0" u="none" strike="noStrike" dirty="0">
                          <a:latin typeface="Arial"/>
                        </a:rPr>
                        <a:t>Automotive Equipment Rental and Leasing</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408,809</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357,335</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latin typeface="Arial"/>
                        </a:rPr>
                        <a:t>Charter Bus Industry</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12,364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12,358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latin typeface="Arial"/>
                        </a:rPr>
                        <a:t>Nonscheduled Air Transportation</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260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231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latin typeface="Arial"/>
                        </a:rPr>
                        <a:t>Rail Transportation</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1,444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1,109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latin typeface="Arial"/>
                        </a:rPr>
                        <a:t>Scenic &amp; Sightseeing </a:t>
                      </a:r>
                      <a:r>
                        <a:rPr lang="en-US" sz="1600" b="1" i="0" u="none" strike="noStrike" dirty="0" smtClean="0">
                          <a:latin typeface="Arial"/>
                        </a:rPr>
                        <a:t>Transportation</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13,725</a:t>
                      </a: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13,368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latin typeface="Arial"/>
                        </a:rPr>
                        <a:t>Scheduled Air Transportation</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27,854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25,909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latin typeface="Arial"/>
                        </a:rPr>
                        <a:t>Taxi &amp; limousine Service</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10,784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10,443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latin typeface="Arial"/>
                        </a:rPr>
                        <a:t>Travel Arrangement &amp; Reservation Ser.</a:t>
                      </a: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306,436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306,019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smtClean="0">
                          <a:latin typeface="Arial"/>
                        </a:rPr>
                        <a:t>Other Transportation</a:t>
                      </a:r>
                      <a:endParaRPr lang="en-US" sz="1600" b="1" i="0" u="none" strike="noStrike" dirty="0">
                        <a:latin typeface="Arial"/>
                      </a:endParaRP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16,247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r" defTabSz="914400" rtl="0" eaLnBrk="1" fontAlgn="b" latinLnBrk="0" hangingPunct="1"/>
                      <a:r>
                        <a:rPr lang="en-US" sz="1600" b="1" i="0" u="none" strike="noStrike" kern="1200" dirty="0" smtClean="0">
                          <a:solidFill>
                            <a:schemeClr val="tx1"/>
                          </a:solidFill>
                          <a:latin typeface="Arial"/>
                          <a:ea typeface="+mn-ea"/>
                          <a:cs typeface="+mn-cs"/>
                        </a:rPr>
                        <a:t>14,784 </a:t>
                      </a:r>
                      <a:endParaRPr lang="en-US" sz="1600" b="1" i="0" u="none" strike="noStrike" kern="1200" dirty="0">
                        <a:solidFill>
                          <a:schemeClr val="tx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1775">
                <a:tc>
                  <a:txBody>
                    <a:bodyPr/>
                    <a:lstStyle/>
                    <a:p>
                      <a:pPr algn="l" fontAlgn="b"/>
                      <a:r>
                        <a:rPr lang="en-US" sz="1600" b="1" i="0" u="none" strike="noStrike" dirty="0">
                          <a:solidFill>
                            <a:schemeClr val="bg1"/>
                          </a:solidFill>
                          <a:latin typeface="Arial"/>
                        </a:rPr>
                        <a:t>Transportation </a:t>
                      </a:r>
                      <a:r>
                        <a:rPr lang="en-US" sz="1600" b="1" i="0" u="none" strike="noStrike" dirty="0" smtClean="0">
                          <a:solidFill>
                            <a:schemeClr val="bg1"/>
                          </a:solidFill>
                          <a:latin typeface="Arial"/>
                        </a:rPr>
                        <a:t>Total*</a:t>
                      </a:r>
                      <a:endParaRPr lang="en-US" sz="1600" b="1" i="0" u="none" strike="noStrike" dirty="0">
                        <a:solidFill>
                          <a:schemeClr val="bg1"/>
                        </a:solidFill>
                        <a:latin typeface="Arial"/>
                      </a:endParaRPr>
                    </a:p>
                  </a:txBody>
                  <a:tcPr marL="18288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marL="0" algn="r" defTabSz="914400" rtl="0" eaLnBrk="1" fontAlgn="b" latinLnBrk="0" hangingPunct="1"/>
                      <a:r>
                        <a:rPr lang="en-US" sz="1600" b="1" i="0" u="none" strike="noStrike" kern="1200" dirty="0" smtClean="0">
                          <a:solidFill>
                            <a:schemeClr val="bg1"/>
                          </a:solidFill>
                          <a:latin typeface="Arial"/>
                          <a:ea typeface="+mn-ea"/>
                          <a:cs typeface="+mn-cs"/>
                        </a:rPr>
                        <a:t>797,926 </a:t>
                      </a:r>
                      <a:endParaRPr lang="en-US" sz="1600" b="1" i="0" u="none" strike="noStrike" kern="1200" dirty="0">
                        <a:solidFill>
                          <a:schemeClr val="bg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c>
                  <a:txBody>
                    <a:bodyPr/>
                    <a:lstStyle/>
                    <a:p>
                      <a:pPr marL="0" algn="r" defTabSz="914400" rtl="0" eaLnBrk="1" fontAlgn="b" latinLnBrk="0" hangingPunct="1"/>
                      <a:r>
                        <a:rPr lang="en-US" sz="1600" b="1" i="0" u="none" strike="noStrike" kern="1200" dirty="0" smtClean="0">
                          <a:solidFill>
                            <a:schemeClr val="bg1"/>
                          </a:solidFill>
                          <a:latin typeface="Arial"/>
                          <a:ea typeface="+mn-ea"/>
                          <a:cs typeface="+mn-cs"/>
                        </a:rPr>
                        <a:t>741,559 </a:t>
                      </a:r>
                      <a:endParaRPr lang="en-US" sz="1600" b="1" i="0" u="none" strike="noStrike" kern="1200" dirty="0">
                        <a:solidFill>
                          <a:schemeClr val="bg1"/>
                        </a:solidFill>
                        <a:latin typeface="Arial"/>
                        <a:ea typeface="+mn-ea"/>
                        <a:cs typeface="+mn-cs"/>
                      </a:endParaRPr>
                    </a:p>
                  </a:txBody>
                  <a:tcPr marL="0" marR="1828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002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626" name="Picture 2" descr="hotel"/>
          <p:cNvPicPr>
            <a:picLocks noChangeAspect="1" noChangeArrowheads="1"/>
          </p:cNvPicPr>
          <p:nvPr/>
        </p:nvPicPr>
        <p:blipFill>
          <a:blip r:embed="rId2" cstate="print"/>
          <a:srcRect l="154" r="911"/>
          <a:stretch>
            <a:fillRect/>
          </a:stretch>
        </p:blipFill>
        <p:spPr bwMode="auto">
          <a:xfrm>
            <a:off x="0" y="1327150"/>
            <a:ext cx="9144000" cy="5302250"/>
          </a:xfrm>
          <a:prstGeom prst="rect">
            <a:avLst/>
          </a:prstGeom>
          <a:noFill/>
        </p:spPr>
      </p:pic>
      <p:sp>
        <p:nvSpPr>
          <p:cNvPr id="922627" name="Rectangle 3"/>
          <p:cNvSpPr>
            <a:spLocks noGrp="1" noChangeArrowheads="1"/>
          </p:cNvSpPr>
          <p:nvPr>
            <p:ph type="title"/>
          </p:nvPr>
        </p:nvSpPr>
        <p:spPr/>
        <p:txBody>
          <a:bodyPr/>
          <a:lstStyle/>
          <a:p>
            <a:r>
              <a:rPr lang="en-US"/>
              <a:t>Core Tourism</a:t>
            </a:r>
          </a:p>
        </p:txBody>
      </p:sp>
      <p:sp>
        <p:nvSpPr>
          <p:cNvPr id="922628" name="Rectangle 4"/>
          <p:cNvSpPr>
            <a:spLocks noGrp="1" noChangeArrowheads="1"/>
          </p:cNvSpPr>
          <p:nvPr>
            <p:ph type="body" idx="1"/>
          </p:nvPr>
        </p:nvSpPr>
        <p:spPr>
          <a:xfrm>
            <a:off x="3009900" y="1797050"/>
            <a:ext cx="5676900" cy="4351338"/>
          </a:xfrm>
        </p:spPr>
        <p:txBody>
          <a:bodyPr/>
          <a:lstStyle/>
          <a:p>
            <a:r>
              <a:rPr lang="en-US" altLang="en-US" sz="1700" dirty="0"/>
              <a:t>Answers the question </a:t>
            </a:r>
            <a:r>
              <a:rPr lang="en-US" altLang="en-US" sz="1700" dirty="0">
                <a:solidFill>
                  <a:srgbClr val="A50021"/>
                </a:solidFill>
              </a:rPr>
              <a:t>“How does tourism compare with other industries?”</a:t>
            </a:r>
          </a:p>
          <a:p>
            <a:pPr>
              <a:buFontTx/>
              <a:buNone/>
            </a:pPr>
            <a:r>
              <a:rPr lang="en-US" altLang="en-US" sz="1700" dirty="0"/>
              <a:t> </a:t>
            </a:r>
          </a:p>
          <a:p>
            <a:r>
              <a:rPr lang="en-US" altLang="en-US" sz="1700" dirty="0"/>
              <a:t>Core Tourism measures the size of the industry directly providing goods &amp; services to the visitor.</a:t>
            </a:r>
          </a:p>
          <a:p>
            <a:endParaRPr lang="en-US" altLang="en-US" sz="1700" dirty="0"/>
          </a:p>
          <a:p>
            <a:r>
              <a:rPr lang="en-US" altLang="en-US" sz="1700" dirty="0"/>
              <a:t>Indirect effects are excluded – these are part of other supplier industries such as wholesalers. The impact of capital investment is also excluded. </a:t>
            </a:r>
          </a:p>
          <a:p>
            <a:endParaRPr lang="en-US" altLang="en-US" sz="1700" dirty="0"/>
          </a:p>
          <a:p>
            <a:r>
              <a:rPr lang="en-US" altLang="en-US" sz="1700" dirty="0"/>
              <a:t>Core Tourism generated $1.6 billion in economic value in </a:t>
            </a:r>
            <a:r>
              <a:rPr lang="en-US" altLang="en-US" sz="1700" dirty="0" smtClean="0"/>
              <a:t>2010.  </a:t>
            </a:r>
            <a:r>
              <a:rPr lang="en-US" altLang="en-US" sz="1700" dirty="0"/>
              <a:t>This ranks core tourism as the 10th largest private industry in RI in terms of Gross State Product.</a:t>
            </a:r>
          </a:p>
          <a:p>
            <a:endParaRPr lang="en-US" sz="1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en-US"/>
              <a:t>Core Tourism – Gross State Product</a:t>
            </a:r>
          </a:p>
        </p:txBody>
      </p:sp>
      <p:sp>
        <p:nvSpPr>
          <p:cNvPr id="923651" name="Rectangle 3"/>
          <p:cNvSpPr>
            <a:spLocks noGrp="1" noChangeArrowheads="1"/>
          </p:cNvSpPr>
          <p:nvPr>
            <p:ph type="body" idx="1"/>
          </p:nvPr>
        </p:nvSpPr>
        <p:spPr>
          <a:xfrm>
            <a:off x="0" y="1290638"/>
            <a:ext cx="9142413" cy="838200"/>
          </a:xfrm>
          <a:noFill/>
          <a:ln/>
        </p:spPr>
        <p:txBody>
          <a:bodyPr anchor="ctr"/>
          <a:lstStyle/>
          <a:p>
            <a:pPr marL="0" indent="0" algn="ctr">
              <a:lnSpc>
                <a:spcPct val="90000"/>
              </a:lnSpc>
              <a:buFontTx/>
              <a:buNone/>
            </a:pPr>
            <a:r>
              <a:rPr lang="en-US" altLang="en-US" sz="2000" dirty="0"/>
              <a:t>Core Tourism contributed $</a:t>
            </a:r>
            <a:r>
              <a:rPr lang="en-US" altLang="en-US" sz="2000" dirty="0" smtClean="0"/>
              <a:t>1.64 </a:t>
            </a:r>
            <a:r>
              <a:rPr lang="en-US" altLang="en-US" sz="2000" dirty="0"/>
              <a:t>billion in economic value in </a:t>
            </a:r>
            <a:r>
              <a:rPr lang="en-US" altLang="en-US" sz="2000" dirty="0" smtClean="0"/>
              <a:t>2010. </a:t>
            </a:r>
            <a:endParaRPr lang="en-US" altLang="en-US" sz="2000" dirty="0"/>
          </a:p>
          <a:p>
            <a:pPr marL="0" indent="0" algn="ctr">
              <a:lnSpc>
                <a:spcPct val="90000"/>
              </a:lnSpc>
              <a:buFontTx/>
              <a:buNone/>
            </a:pPr>
            <a:r>
              <a:rPr lang="en-US" altLang="en-US" sz="2000" dirty="0"/>
              <a:t>Tourism ranked as the 10</a:t>
            </a:r>
            <a:r>
              <a:rPr lang="en-US" altLang="en-US" sz="2000" baseline="30000" dirty="0"/>
              <a:t>th</a:t>
            </a:r>
            <a:r>
              <a:rPr lang="en-US" altLang="en-US" sz="2000" dirty="0"/>
              <a:t> largest private industry in Rhode Island.  </a:t>
            </a:r>
          </a:p>
        </p:txBody>
      </p:sp>
      <p:graphicFrame>
        <p:nvGraphicFramePr>
          <p:cNvPr id="923807" name="Group 159"/>
          <p:cNvGraphicFramePr>
            <a:graphicFrameLocks noGrp="1"/>
          </p:cNvGraphicFramePr>
          <p:nvPr/>
        </p:nvGraphicFramePr>
        <p:xfrm>
          <a:off x="298450" y="2085975"/>
          <a:ext cx="6980238" cy="4048063"/>
        </p:xfrm>
        <a:graphic>
          <a:graphicData uri="http://schemas.openxmlformats.org/drawingml/2006/table">
            <a:tbl>
              <a:tblPr/>
              <a:tblGrid>
                <a:gridCol w="663575"/>
                <a:gridCol w="3575050"/>
                <a:gridCol w="1063625"/>
                <a:gridCol w="877888"/>
                <a:gridCol w="800100"/>
              </a:tblGrid>
              <a:tr h="2270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Industry</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Millions $ </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’09-’10 Growth</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 State</a:t>
                      </a:r>
                    </a:p>
                  </a:txBody>
                  <a:tcPr marT="9144" marB="9144" anchor="ctr" horzOverflow="overflow">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A50021"/>
                    </a:solidFill>
                  </a:tcPr>
                </a:tc>
              </a:tr>
              <a:tr h="182563">
                <a:tc>
                  <a:txBody>
                    <a:bodyPr/>
                    <a:lstStyle/>
                    <a:p>
                      <a:pPr algn="ctr" fontAlgn="b"/>
                      <a:r>
                        <a:rPr lang="en-US" sz="1200" b="1" i="0" u="none" strike="noStrike" dirty="0">
                          <a:solidFill>
                            <a:srgbClr val="000000"/>
                          </a:solidFill>
                          <a:latin typeface="Arial"/>
                        </a:rPr>
                        <a:t>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Real Estate and Rental and Leasing</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7,083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-1.8%</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16.3%</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9075">
                <a:tc>
                  <a:txBody>
                    <a:bodyPr/>
                    <a:lstStyle/>
                    <a:p>
                      <a:pPr algn="ctr" fontAlgn="b"/>
                      <a:r>
                        <a:rPr lang="en-US" sz="1200" b="1" i="0" u="none" strike="noStrike" dirty="0">
                          <a:solidFill>
                            <a:srgbClr val="000000"/>
                          </a:solidFill>
                          <a:latin typeface="Arial"/>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Finance and Insurance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6,377</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8.4%</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14.7%</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Health Care and Social Assistance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5,077</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11.7%</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Professional, Scientific, and Technical Services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2,950</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6.8%</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Retail Trade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2,713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6.2%</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Durables Manufacturing</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2,679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10.2%</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Wholesale Trade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2,442</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1138">
                <a:tc>
                  <a:txBody>
                    <a:bodyPr/>
                    <a:lstStyle/>
                    <a:p>
                      <a:pPr algn="ctr" fontAlgn="b"/>
                      <a:r>
                        <a:rPr lang="en-US" sz="1200" b="1" i="0" u="none" strike="noStrike">
                          <a:solidFill>
                            <a:srgbClr val="000000"/>
                          </a:solidFill>
                          <a:latin typeface="Arial"/>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Information</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1,998</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4.4%</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Construction</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1,873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-5.5%</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Accommodation and Food Services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1,464</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4.4%</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88913">
                <a:tc>
                  <a:txBody>
                    <a:bodyPr/>
                    <a:lstStyle/>
                    <a:p>
                      <a:pPr algn="ctr" fontAlgn="b"/>
                      <a:r>
                        <a:rPr lang="en-US" sz="1200" b="1" i="0" u="none" strike="noStrike">
                          <a:solidFill>
                            <a:srgbClr val="000000"/>
                          </a:solidFill>
                          <a:latin typeface="Arial"/>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Educational Services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1,359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4.5%</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Non-Durables Manufacturing</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1,249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Admin., Support and Waste Management</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1,178</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6.7%</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Management of Companies and Enterprises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1,162</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2.0%</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a:solidFill>
                            <a:srgbClr val="000000"/>
                          </a:solidFill>
                          <a:latin typeface="Arial"/>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Utilities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865</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4.7%</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98438">
                <a:tc>
                  <a:txBody>
                    <a:bodyPr/>
                    <a:lstStyle/>
                    <a:p>
                      <a:pPr algn="ctr" fontAlgn="b"/>
                      <a:r>
                        <a:rPr lang="en-US" sz="1200" b="1" i="0" u="none" strike="noStrike">
                          <a:solidFill>
                            <a:srgbClr val="000000"/>
                          </a:solidFill>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Industries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2,989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3.3%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l" fontAlgn="b"/>
                      <a:r>
                        <a:rPr lang="en-US" sz="1200" b="1" i="0" u="none" strike="noStrike">
                          <a:solidFill>
                            <a:srgbClr val="FFFFFF"/>
                          </a:solidFill>
                          <a:latin typeface="Arial"/>
                        </a:rPr>
                        <a:t>Total Private </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43,457</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3.9%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a:solidFill>
                            <a:srgbClr val="FFFFFF"/>
                          </a:solidFill>
                          <a:latin typeface="Arial"/>
                        </a:rPr>
                        <a:t>100.0%</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latin typeface="Arial"/>
                        </a:rPr>
                        <a:t>Government</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5,776</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23809" name="Group 161"/>
          <p:cNvGraphicFramePr>
            <a:graphicFrameLocks noGrp="1"/>
          </p:cNvGraphicFramePr>
          <p:nvPr/>
        </p:nvGraphicFramePr>
        <p:xfrm>
          <a:off x="296863" y="6145213"/>
          <a:ext cx="6980237" cy="262128"/>
        </p:xfrm>
        <a:graphic>
          <a:graphicData uri="http://schemas.openxmlformats.org/drawingml/2006/table">
            <a:tbl>
              <a:tblPr/>
              <a:tblGrid>
                <a:gridCol w="663575"/>
                <a:gridCol w="3575050"/>
                <a:gridCol w="1063625"/>
                <a:gridCol w="877887"/>
                <a:gridCol w="800100"/>
              </a:tblGrid>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1,643</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1.2%</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3.8%</a:t>
                      </a:r>
                    </a:p>
                  </a:txBody>
                  <a:tcPr marT="9144" marB="9144" anchor="ctr" horzOverflow="overflow">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923791" name="AutoShape 143"/>
          <p:cNvSpPr>
            <a:spLocks noChangeArrowheads="1"/>
          </p:cNvSpPr>
          <p:nvPr/>
        </p:nvSpPr>
        <p:spPr bwMode="auto">
          <a:xfrm rot="10800000" flipH="1">
            <a:off x="7285038" y="4037013"/>
            <a:ext cx="1146175" cy="2389187"/>
          </a:xfrm>
          <a:prstGeom prst="curvedLeftArrow">
            <a:avLst>
              <a:gd name="adj1" fmla="val 19079"/>
              <a:gd name="adj2" fmla="val 54303"/>
              <a:gd name="adj3" fmla="val 37269"/>
            </a:avLst>
          </a:prstGeom>
          <a:solidFill>
            <a:srgbClr val="A50021">
              <a:alpha val="74001"/>
            </a:srgbClr>
          </a:solidFill>
          <a:ln w="28575">
            <a:solidFill>
              <a:srgbClr val="CAD3DC"/>
            </a:solidFill>
            <a:miter lim="800000"/>
            <a:headEnd/>
            <a:tailEnd/>
          </a:ln>
          <a:effectLst/>
        </p:spPr>
        <p:txBody>
          <a:bodyPr anchor="ctr">
            <a:spAutoFit/>
          </a:bodyPr>
          <a:lstStyle/>
          <a:p>
            <a:endParaRPr lang="en-US"/>
          </a:p>
        </p:txBody>
      </p:sp>
      <p:sp>
        <p:nvSpPr>
          <p:cNvPr id="923792" name="AutoShape 144" descr="backgr"/>
          <p:cNvSpPr>
            <a:spLocks noChangeArrowheads="1"/>
          </p:cNvSpPr>
          <p:nvPr/>
        </p:nvSpPr>
        <p:spPr bwMode="auto">
          <a:xfrm>
            <a:off x="7437438" y="4765794"/>
            <a:ext cx="1554162" cy="1123712"/>
          </a:xfrm>
          <a:prstGeom prst="roundRect">
            <a:avLst>
              <a:gd name="adj" fmla="val 16667"/>
            </a:avLst>
          </a:prstGeom>
          <a:blipFill dpi="0" rotWithShape="1">
            <a:blip r:embed="rId2"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pPr>
            <a:r>
              <a:rPr lang="en-US" sz="1200" b="1" dirty="0">
                <a:solidFill>
                  <a:srgbClr val="A50021"/>
                </a:solidFill>
                <a:effectLst>
                  <a:outerShdw blurRad="38100" dist="38100" dir="2700000" algn="tl">
                    <a:srgbClr val="C0C0C0"/>
                  </a:outerShdw>
                </a:effectLst>
              </a:rPr>
              <a:t>Core Travel &amp; Tourism would have </a:t>
            </a:r>
            <a:r>
              <a:rPr lang="en-US" sz="1200" b="1" dirty="0" smtClean="0">
                <a:solidFill>
                  <a:srgbClr val="A50021"/>
                </a:solidFill>
                <a:effectLst>
                  <a:outerShdw blurRad="38100" dist="38100" dir="2700000" algn="tl">
                    <a:srgbClr val="C0C0C0"/>
                  </a:outerShdw>
                </a:effectLst>
              </a:rPr>
              <a:t>3.8% </a:t>
            </a:r>
            <a:r>
              <a:rPr lang="en-US" sz="1200" b="1" dirty="0">
                <a:solidFill>
                  <a:srgbClr val="A50021"/>
                </a:solidFill>
                <a:effectLst>
                  <a:outerShdw blurRad="38100" dist="38100" dir="2700000" algn="tl">
                    <a:srgbClr val="C0C0C0"/>
                  </a:outerShdw>
                </a:effectLst>
              </a:rPr>
              <a:t>of Rhode Island’s GSP</a:t>
            </a:r>
          </a:p>
        </p:txBody>
      </p:sp>
      <p:sp>
        <p:nvSpPr>
          <p:cNvPr id="923793" name="Text Box 145"/>
          <p:cNvSpPr txBox="1">
            <a:spLocks noChangeArrowheads="1"/>
          </p:cNvSpPr>
          <p:nvPr/>
        </p:nvSpPr>
        <p:spPr bwMode="auto">
          <a:xfrm>
            <a:off x="192088" y="6430963"/>
            <a:ext cx="3629025" cy="244475"/>
          </a:xfrm>
          <a:prstGeom prst="rect">
            <a:avLst/>
          </a:prstGeom>
          <a:noFill/>
          <a:ln w="9525" algn="ctr">
            <a:noFill/>
            <a:miter lim="800000"/>
            <a:headEnd/>
            <a:tailEnd/>
          </a:ln>
          <a:effectLst/>
        </p:spPr>
        <p:txBody>
          <a:bodyPr wrap="none">
            <a:spAutoFit/>
          </a:bodyPr>
          <a:lstStyle/>
          <a:p>
            <a:r>
              <a:rPr lang="en-US" sz="1000" i="1"/>
              <a:t>Source:  Bureau of Economic Analysis and IHS Global Insight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3809"/>
                                        </p:tgtEl>
                                        <p:attrNameLst>
                                          <p:attrName>style.visibility</p:attrName>
                                        </p:attrNameLst>
                                      </p:cBhvr>
                                      <p:to>
                                        <p:strVal val="visible"/>
                                      </p:to>
                                    </p:set>
                                    <p:animEffect transition="in" filter="wipe(left)">
                                      <p:cBhvr>
                                        <p:cTn id="7" dur="1000"/>
                                        <p:tgtEl>
                                          <p:spTgt spid="923809"/>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23792"/>
                                        </p:tgtEl>
                                        <p:attrNameLst>
                                          <p:attrName>style.visibility</p:attrName>
                                        </p:attrNameLst>
                                      </p:cBhvr>
                                      <p:to>
                                        <p:strVal val="visible"/>
                                      </p:to>
                                    </p:set>
                                    <p:anim calcmode="lin" valueType="num">
                                      <p:cBhvr additive="base">
                                        <p:cTn id="11" dur="500" fill="hold"/>
                                        <p:tgtEl>
                                          <p:spTgt spid="923792"/>
                                        </p:tgtEl>
                                        <p:attrNameLst>
                                          <p:attrName>ppt_x</p:attrName>
                                        </p:attrNameLst>
                                      </p:cBhvr>
                                      <p:tavLst>
                                        <p:tav tm="0">
                                          <p:val>
                                            <p:strVal val="1+#ppt_w/2"/>
                                          </p:val>
                                        </p:tav>
                                        <p:tav tm="100000">
                                          <p:val>
                                            <p:strVal val="#ppt_x"/>
                                          </p:val>
                                        </p:tav>
                                      </p:tavLst>
                                    </p:anim>
                                    <p:anim calcmode="lin" valueType="num">
                                      <p:cBhvr additive="base">
                                        <p:cTn id="12" dur="500" fill="hold"/>
                                        <p:tgtEl>
                                          <p:spTgt spid="92379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23791"/>
                                        </p:tgtEl>
                                        <p:attrNameLst>
                                          <p:attrName>style.visibility</p:attrName>
                                        </p:attrNameLst>
                                      </p:cBhvr>
                                      <p:to>
                                        <p:strVal val="visible"/>
                                      </p:to>
                                    </p:set>
                                    <p:anim calcmode="lin" valueType="num">
                                      <p:cBhvr additive="base">
                                        <p:cTn id="15" dur="500" fill="hold"/>
                                        <p:tgtEl>
                                          <p:spTgt spid="923791"/>
                                        </p:tgtEl>
                                        <p:attrNameLst>
                                          <p:attrName>ppt_x</p:attrName>
                                        </p:attrNameLst>
                                      </p:cBhvr>
                                      <p:tavLst>
                                        <p:tav tm="0">
                                          <p:val>
                                            <p:strVal val="1+#ppt_w/2"/>
                                          </p:val>
                                        </p:tav>
                                        <p:tav tm="100000">
                                          <p:val>
                                            <p:strVal val="#ppt_x"/>
                                          </p:val>
                                        </p:tav>
                                      </p:tavLst>
                                    </p:anim>
                                    <p:anim calcmode="lin" valueType="num">
                                      <p:cBhvr additive="base">
                                        <p:cTn id="16" dur="500" fill="hold"/>
                                        <p:tgtEl>
                                          <p:spTgt spid="923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91" grpId="0" animBg="1"/>
      <p:bldP spid="9237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ChangeArrowheads="1"/>
          </p:cNvSpPr>
          <p:nvPr>
            <p:ph type="title"/>
          </p:nvPr>
        </p:nvSpPr>
        <p:spPr/>
        <p:txBody>
          <a:bodyPr/>
          <a:lstStyle/>
          <a:p>
            <a:r>
              <a:rPr lang="en-US"/>
              <a:t>Core Tourism Impact – Composition</a:t>
            </a:r>
          </a:p>
        </p:txBody>
      </p:sp>
      <p:sp>
        <p:nvSpPr>
          <p:cNvPr id="924675" name="Rectangle 3"/>
          <p:cNvSpPr>
            <a:spLocks noChangeArrowheads="1"/>
          </p:cNvSpPr>
          <p:nvPr/>
        </p:nvSpPr>
        <p:spPr bwMode="auto">
          <a:xfrm>
            <a:off x="419100" y="1371600"/>
            <a:ext cx="8420100" cy="685800"/>
          </a:xfrm>
          <a:prstGeom prst="rect">
            <a:avLst/>
          </a:prstGeom>
          <a:noFill/>
          <a:ln w="9525">
            <a:noFill/>
            <a:miter lim="800000"/>
            <a:headEnd/>
            <a:tailEnd/>
          </a:ln>
          <a:effectLst/>
        </p:spPr>
        <p:txBody>
          <a:bodyPr anchor="ctr"/>
          <a:lstStyle/>
          <a:p>
            <a:pPr marL="342900" indent="-342900">
              <a:lnSpc>
                <a:spcPct val="110000"/>
              </a:lnSpc>
              <a:spcBef>
                <a:spcPct val="70000"/>
              </a:spcBef>
              <a:buClr>
                <a:srgbClr val="CA0026"/>
              </a:buClr>
              <a:buSzPct val="90000"/>
              <a:buFont typeface="Wingdings" pitchFamily="2" charset="2"/>
              <a:buNone/>
            </a:pPr>
            <a:endParaRPr lang="en-US" altLang="en-US" sz="2800" b="1">
              <a:solidFill>
                <a:srgbClr val="000066"/>
              </a:solidFill>
            </a:endParaRPr>
          </a:p>
        </p:txBody>
      </p:sp>
      <p:sp>
        <p:nvSpPr>
          <p:cNvPr id="924676" name="Rectangle 4"/>
          <p:cNvSpPr>
            <a:spLocks noGrp="1" noChangeArrowheads="1"/>
          </p:cNvSpPr>
          <p:nvPr>
            <p:ph type="body" idx="1"/>
          </p:nvPr>
        </p:nvSpPr>
        <p:spPr>
          <a:xfrm>
            <a:off x="0" y="1333500"/>
            <a:ext cx="9142413" cy="838200"/>
          </a:xfrm>
          <a:noFill/>
          <a:ln/>
        </p:spPr>
        <p:txBody>
          <a:bodyPr anchor="ctr"/>
          <a:lstStyle/>
          <a:p>
            <a:pPr marL="0" indent="0" algn="ctr">
              <a:buFontTx/>
              <a:buNone/>
            </a:pPr>
            <a:r>
              <a:rPr lang="en-US" altLang="en-US" sz="1600" dirty="0" smtClean="0"/>
              <a:t>Transportation-related Sectors---namely Automotive Rental, and Gasoline Stations---have climbed on the back of the recovering number of visitation, and experienced significant growth in 2010. </a:t>
            </a:r>
            <a:endParaRPr lang="en-US" altLang="en-US" sz="1600" dirty="0"/>
          </a:p>
        </p:txBody>
      </p:sp>
      <p:graphicFrame>
        <p:nvGraphicFramePr>
          <p:cNvPr id="924808" name="Group 136"/>
          <p:cNvGraphicFramePr>
            <a:graphicFrameLocks noGrp="1"/>
          </p:cNvGraphicFramePr>
          <p:nvPr/>
        </p:nvGraphicFramePr>
        <p:xfrm>
          <a:off x="392113" y="2201863"/>
          <a:ext cx="8018462" cy="3928682"/>
        </p:xfrm>
        <a:graphic>
          <a:graphicData uri="http://schemas.openxmlformats.org/drawingml/2006/table">
            <a:tbl>
              <a:tblPr/>
              <a:tblGrid>
                <a:gridCol w="688975"/>
                <a:gridCol w="4316412"/>
                <a:gridCol w="1039813"/>
                <a:gridCol w="1039812"/>
                <a:gridCol w="933450"/>
              </a:tblGrid>
              <a:tr h="285750">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800" b="0" i="0" u="none" strike="noStrike" cap="none" normalizeH="0" baseline="0" dirty="0" smtClean="0">
                          <a:ln>
                            <a:noFill/>
                          </a:ln>
                          <a:solidFill>
                            <a:srgbClr val="FFFFFF"/>
                          </a:solidFill>
                          <a:effectLst/>
                          <a:latin typeface="Arial Black" pitchFamily="34" charset="0"/>
                        </a:rPr>
                        <a:t>Composition of Core Tourism</a:t>
                      </a:r>
                      <a:endParaRPr kumimoji="0" lang="en-US" sz="18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8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 Value </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’09-’10</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A5002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smtClean="0">
                          <a:ln>
                            <a:noFill/>
                          </a:ln>
                          <a:solidFill>
                            <a:srgbClr val="FFFFFF"/>
                          </a:solidFill>
                          <a:effectLst/>
                          <a:latin typeface="Arial" charset="0"/>
                        </a:rPr>
                        <a:t>(Millions)</a:t>
                      </a: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Growth</a:t>
                      </a:r>
                      <a:endParaRPr kumimoji="0" lang="en-GB" sz="14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Total</a:t>
                      </a:r>
                      <a:endParaRPr kumimoji="0" lang="en-GB" sz="1600" b="1" i="0" u="none" strike="noStrike" cap="none" normalizeH="0" baseline="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A50021"/>
                    </a:solidFill>
                  </a:tcPr>
                </a:tc>
              </a:tr>
              <a:tr h="180975">
                <a:tc>
                  <a:txBody>
                    <a:bodyPr/>
                    <a:lstStyle/>
                    <a:p>
                      <a:pPr algn="ctr" fontAlgn="b"/>
                      <a:r>
                        <a:rPr lang="en-US" sz="1200" b="1" i="0" u="none" strike="noStrike" dirty="0">
                          <a:latin typeface="+mn-lt"/>
                        </a:rPr>
                        <a:t>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Food services and drinking places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346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3.4%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20.4%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Other amusement and recreation industries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266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-2.0%</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15.7%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5738">
                <a:tc>
                  <a:txBody>
                    <a:bodyPr/>
                    <a:lstStyle/>
                    <a:p>
                      <a:pPr algn="ctr" fontAlgn="b"/>
                      <a:r>
                        <a:rPr lang="en-US" sz="1200" b="1" i="0" u="none" strike="noStrike">
                          <a:latin typeface="+mn-lt"/>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mn-lt"/>
                        </a:rPr>
                        <a:t>Real estate establishments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251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-10.9%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14.8%</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Hotels and motels, including casino hotels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10.7%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12.8%</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Automotive equipment rental and leasing</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190</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13.2%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11.2%</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Travel arrangement and reservation services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177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10.4%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Performing arts companies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83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4.9%</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mn-lt"/>
                        </a:rPr>
                        <a:t>Retail Stores - Food and beverage</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Retail Stores - Clothing and clothing accessories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Spectator sports companies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-3.3%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Transport by air</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20</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-2.0%</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1.2%</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Retail Stores - Gasoline stations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16.5%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1.0%</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Scenic and sightseeing </a:t>
                      </a:r>
                      <a:r>
                        <a:rPr lang="en-US" sz="1200" b="1" i="0" u="none" strike="noStrike" dirty="0" smtClean="0">
                          <a:latin typeface="+mn-lt"/>
                        </a:rPr>
                        <a:t>transportation</a:t>
                      </a:r>
                      <a:endParaRPr lang="en-US" sz="1200" b="1" i="0" u="none" strike="noStrike" dirty="0">
                        <a:latin typeface="+mn-lt"/>
                      </a:endParaRP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0.7%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Retail Stores - Miscellaneous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0.7%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Transit and ground passenger transportation</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-0.9%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0.6%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mn-lt"/>
                        </a:rPr>
                        <a:t>Other Industries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mn-lt"/>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mn-lt"/>
                        </a:rPr>
                        <a:t>-0.9%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mn-lt"/>
                        </a:rPr>
                        <a:t>1.0%</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0975">
                <a:tc>
                  <a:txBody>
                    <a:bodyPr/>
                    <a:lstStyle/>
                    <a:p>
                      <a:pPr algn="ctr" fontAlgn="b"/>
                      <a:r>
                        <a:rPr lang="en-US" sz="1200" b="1" i="0" u="none" strike="noStrike">
                          <a:solidFill>
                            <a:srgbClr val="FFFFFF"/>
                          </a:solidFill>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mn-lt"/>
                        </a:rPr>
                        <a:t>Total</a:t>
                      </a:r>
                    </a:p>
                  </a:txBody>
                  <a:tcPr marL="0" marR="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smtClean="0">
                          <a:solidFill>
                            <a:srgbClr val="FFFFFF"/>
                          </a:solidFill>
                          <a:latin typeface="+mn-lt"/>
                        </a:rPr>
                        <a:t>1,643</a:t>
                      </a:r>
                      <a:endParaRPr lang="en-US" sz="1200" b="1" i="0" u="none" strike="noStrike" dirty="0">
                        <a:solidFill>
                          <a:srgbClr val="FFFFFF"/>
                        </a:solidFill>
                        <a:latin typeface="+mn-lt"/>
                      </a:endParaRPr>
                    </a:p>
                  </a:txBody>
                  <a:tcPr marL="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smtClean="0">
                          <a:solidFill>
                            <a:srgbClr val="FFFFFF"/>
                          </a:solidFill>
                          <a:latin typeface="+mn-lt"/>
                        </a:rPr>
                        <a:t>1.2%</a:t>
                      </a:r>
                      <a:endParaRPr lang="en-US" sz="1200" b="1" i="0" u="none" strike="noStrike" dirty="0">
                        <a:solidFill>
                          <a:srgbClr val="FFFFFF"/>
                        </a:solidFill>
                        <a:latin typeface="+mn-lt"/>
                      </a:endParaRP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mn-lt"/>
                        </a:rPr>
                        <a:t>100.0%</a:t>
                      </a:r>
                    </a:p>
                  </a:txBody>
                  <a:tcPr marL="0" marT="0" marB="0" anchor="b">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24804" name="Text Box 132"/>
          <p:cNvSpPr txBox="1">
            <a:spLocks noChangeArrowheads="1"/>
          </p:cNvSpPr>
          <p:nvPr/>
        </p:nvSpPr>
        <p:spPr bwMode="auto">
          <a:xfrm>
            <a:off x="369888" y="6403975"/>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US"/>
              <a:t>Core Tourism – Employment</a:t>
            </a:r>
          </a:p>
        </p:txBody>
      </p:sp>
      <p:sp>
        <p:nvSpPr>
          <p:cNvPr id="925699" name="Rectangle 3"/>
          <p:cNvSpPr>
            <a:spLocks noGrp="1" noChangeArrowheads="1"/>
          </p:cNvSpPr>
          <p:nvPr>
            <p:ph type="body" idx="1"/>
          </p:nvPr>
        </p:nvSpPr>
        <p:spPr>
          <a:xfrm>
            <a:off x="444500" y="1709738"/>
            <a:ext cx="8010525" cy="4351337"/>
          </a:xfrm>
        </p:spPr>
        <p:txBody>
          <a:bodyPr/>
          <a:lstStyle/>
          <a:p>
            <a:pPr>
              <a:spcBef>
                <a:spcPct val="85000"/>
              </a:spcBef>
            </a:pPr>
            <a:r>
              <a:rPr lang="en-US" altLang="en-US" sz="2400" dirty="0"/>
              <a:t>Core Tourism is the 4</a:t>
            </a:r>
            <a:r>
              <a:rPr lang="en-US" altLang="en-US" sz="2400" baseline="30000" dirty="0"/>
              <a:t>th</a:t>
            </a:r>
            <a:r>
              <a:rPr lang="en-US" altLang="en-US" sz="2400" dirty="0"/>
              <a:t> largest private sector employer in Rhode Island </a:t>
            </a:r>
            <a:r>
              <a:rPr lang="en-US" altLang="en-US" sz="2400" dirty="0" smtClean="0"/>
              <a:t>with nearly </a:t>
            </a:r>
            <a:r>
              <a:rPr lang="en-US" altLang="en-US" sz="2400" dirty="0" smtClean="0">
                <a:solidFill>
                  <a:srgbClr val="A50021"/>
                </a:solidFill>
              </a:rPr>
              <a:t>33,000 </a:t>
            </a:r>
            <a:r>
              <a:rPr lang="en-US" altLang="en-US" sz="2400" dirty="0">
                <a:solidFill>
                  <a:srgbClr val="A50021"/>
                </a:solidFill>
              </a:rPr>
              <a:t>tourism supported jobs</a:t>
            </a:r>
            <a:r>
              <a:rPr lang="en-US" altLang="en-US" sz="2400" dirty="0"/>
              <a:t> in </a:t>
            </a:r>
            <a:r>
              <a:rPr lang="en-US" altLang="en-US" sz="2400" dirty="0" smtClean="0"/>
              <a:t>2010.</a:t>
            </a:r>
            <a:endParaRPr lang="en-US" altLang="en-US" sz="2400" dirty="0"/>
          </a:p>
          <a:p>
            <a:pPr>
              <a:spcBef>
                <a:spcPct val="85000"/>
              </a:spcBef>
            </a:pPr>
            <a:r>
              <a:rPr lang="en-US" altLang="en-US" sz="2400" dirty="0"/>
              <a:t>Core Tourism generated </a:t>
            </a:r>
            <a:r>
              <a:rPr lang="en-US" altLang="en-US" sz="2400" dirty="0" smtClean="0">
                <a:solidFill>
                  <a:srgbClr val="A50021"/>
                </a:solidFill>
              </a:rPr>
              <a:t>8.3% </a:t>
            </a:r>
            <a:r>
              <a:rPr lang="en-US" altLang="en-US" sz="2400" dirty="0">
                <a:solidFill>
                  <a:srgbClr val="A50021"/>
                </a:solidFill>
              </a:rPr>
              <a:t>of private  employment</a:t>
            </a:r>
            <a:r>
              <a:rPr lang="en-US" altLang="en-US" sz="2400" dirty="0">
                <a:solidFill>
                  <a:schemeClr val="hlink"/>
                </a:solidFill>
              </a:rPr>
              <a:t> </a:t>
            </a:r>
            <a:r>
              <a:rPr lang="en-US" altLang="en-US" sz="2400" dirty="0"/>
              <a:t>in </a:t>
            </a:r>
            <a:r>
              <a:rPr lang="en-US" altLang="en-US" sz="2400" dirty="0" smtClean="0"/>
              <a:t>2010. </a:t>
            </a:r>
            <a:endParaRPr lang="en-US" altLang="en-US" sz="2400" dirty="0"/>
          </a:p>
          <a:p>
            <a:pPr>
              <a:spcBef>
                <a:spcPct val="85000"/>
              </a:spcBef>
            </a:pPr>
            <a:r>
              <a:rPr lang="en-US" altLang="en-US" sz="2400" dirty="0"/>
              <a:t>Core Tourism jobs provided </a:t>
            </a:r>
            <a:r>
              <a:rPr lang="en-US" altLang="en-US" sz="2400" dirty="0">
                <a:solidFill>
                  <a:srgbClr val="A50021"/>
                </a:solidFill>
              </a:rPr>
              <a:t>$</a:t>
            </a:r>
            <a:r>
              <a:rPr lang="en-US" altLang="en-US" sz="2400" dirty="0" smtClean="0">
                <a:solidFill>
                  <a:srgbClr val="A50021"/>
                </a:solidFill>
              </a:rPr>
              <a:t>872 </a:t>
            </a:r>
            <a:r>
              <a:rPr lang="en-US" altLang="en-US" sz="2400" dirty="0">
                <a:solidFill>
                  <a:srgbClr val="A50021"/>
                </a:solidFill>
              </a:rPr>
              <a:t>million in wages &amp; salaries</a:t>
            </a:r>
            <a:r>
              <a:rPr lang="en-US" altLang="en-US" sz="2400" dirty="0">
                <a:solidFill>
                  <a:schemeClr val="hlink"/>
                </a:solidFill>
              </a:rPr>
              <a:t> </a:t>
            </a:r>
            <a:r>
              <a:rPr lang="en-US" altLang="en-US" sz="2400" dirty="0"/>
              <a:t>in </a:t>
            </a:r>
            <a:r>
              <a:rPr lang="en-US" altLang="en-US" sz="2400" dirty="0" smtClean="0"/>
              <a:t>2010.</a:t>
            </a:r>
            <a:endParaRPr lang="en-US" altLang="en-US" sz="2400" dirty="0"/>
          </a:p>
          <a:p>
            <a:pPr>
              <a:spcBef>
                <a:spcPct val="85000"/>
              </a:spcBef>
            </a:pPr>
            <a:r>
              <a:rPr lang="en-US" altLang="en-US" sz="2400" dirty="0"/>
              <a:t>Core Tourism’s</a:t>
            </a:r>
            <a:r>
              <a:rPr lang="en-US" altLang="en-US" sz="2400" dirty="0">
                <a:solidFill>
                  <a:srgbClr val="A50021"/>
                </a:solidFill>
              </a:rPr>
              <a:t> average annual wage </a:t>
            </a:r>
            <a:r>
              <a:rPr lang="en-US" altLang="en-US" sz="2400" dirty="0"/>
              <a:t>has grown </a:t>
            </a:r>
            <a:r>
              <a:rPr lang="en-US" altLang="en-US" sz="2400" dirty="0" smtClean="0"/>
              <a:t>from </a:t>
            </a:r>
            <a:r>
              <a:rPr lang="en-US" altLang="en-US" sz="2400" dirty="0" smtClean="0">
                <a:solidFill>
                  <a:srgbClr val="A50021"/>
                </a:solidFill>
              </a:rPr>
              <a:t>25,400/year in 2009 to 26,400/year in 2010.</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0" y="533400"/>
            <a:ext cx="9144000" cy="1143000"/>
          </a:xfrm>
        </p:spPr>
        <p:txBody>
          <a:bodyPr/>
          <a:lstStyle/>
          <a:p>
            <a:r>
              <a:rPr lang="en-US"/>
              <a:t>About IHS Global Insight:</a:t>
            </a:r>
          </a:p>
        </p:txBody>
      </p:sp>
      <p:sp>
        <p:nvSpPr>
          <p:cNvPr id="889860" name="Text Box 4"/>
          <p:cNvSpPr txBox="1">
            <a:spLocks noChangeArrowheads="1"/>
          </p:cNvSpPr>
          <p:nvPr/>
        </p:nvSpPr>
        <p:spPr bwMode="auto">
          <a:xfrm>
            <a:off x="0" y="1512888"/>
            <a:ext cx="9144000" cy="3024187"/>
          </a:xfrm>
          <a:prstGeom prst="rect">
            <a:avLst/>
          </a:prstGeom>
          <a:noFill/>
          <a:ln w="9525">
            <a:noFill/>
            <a:miter lim="800000"/>
            <a:headEnd/>
            <a:tailEnd/>
          </a:ln>
          <a:effectLst/>
        </p:spPr>
        <p:txBody>
          <a:bodyPr>
            <a:spAutoFit/>
          </a:bodyPr>
          <a:lstStyle/>
          <a:p>
            <a:pPr marL="227013" indent="-227013" eaLnBrk="0" hangingPunct="0">
              <a:spcBef>
                <a:spcPts val="500"/>
              </a:spcBef>
              <a:spcAft>
                <a:spcPts val="500"/>
              </a:spcAft>
              <a:buClr>
                <a:srgbClr val="A50021"/>
              </a:buClr>
              <a:buSzPct val="135000"/>
              <a:buFont typeface="Wingdings" pitchFamily="2" charset="2"/>
              <a:buChar char="Ø"/>
            </a:pPr>
            <a:r>
              <a:rPr lang="en-GB" sz="1900" b="1">
                <a:solidFill>
                  <a:srgbClr val="A50021"/>
                </a:solidFill>
              </a:rPr>
              <a:t>Premier</a:t>
            </a:r>
            <a:r>
              <a:rPr lang="en-GB" sz="1900" b="1"/>
              <a:t> economic analysis, forecasting, &amp; consulting organization</a:t>
            </a:r>
          </a:p>
          <a:p>
            <a:pPr marL="227013" indent="-227013" eaLnBrk="0" hangingPunct="0">
              <a:spcBef>
                <a:spcPts val="500"/>
              </a:spcBef>
              <a:spcAft>
                <a:spcPts val="500"/>
              </a:spcAft>
              <a:buClr>
                <a:srgbClr val="A50021"/>
              </a:buClr>
              <a:buSzPct val="135000"/>
              <a:buFont typeface="Wingdings" pitchFamily="2" charset="2"/>
              <a:buChar char="Ø"/>
            </a:pPr>
            <a:r>
              <a:rPr lang="en-GB" sz="1900" b="1"/>
              <a:t>Formed in 2001 by combining WEFA and DRI</a:t>
            </a:r>
          </a:p>
          <a:p>
            <a:pPr marL="227013" indent="-227013" eaLnBrk="0" hangingPunct="0">
              <a:spcBef>
                <a:spcPts val="500"/>
              </a:spcBef>
              <a:spcAft>
                <a:spcPts val="500"/>
              </a:spcAft>
              <a:buClr>
                <a:srgbClr val="A50021"/>
              </a:buClr>
              <a:buSzPct val="135000"/>
              <a:buFont typeface="Wingdings" pitchFamily="2" charset="2"/>
              <a:buChar char="Ø"/>
            </a:pPr>
            <a:r>
              <a:rPr lang="en-GB" sz="1900" b="1"/>
              <a:t>Provides the most </a:t>
            </a:r>
            <a:r>
              <a:rPr lang="en-GB" sz="1900" b="1">
                <a:solidFill>
                  <a:srgbClr val="A50021"/>
                </a:solidFill>
              </a:rPr>
              <a:t>comprehensive</a:t>
            </a:r>
            <a:r>
              <a:rPr lang="en-GB" sz="1900" b="1"/>
              <a:t> coverage of countries, regions and industries available from any single source </a:t>
            </a:r>
          </a:p>
          <a:p>
            <a:pPr marL="227013" indent="-227013" eaLnBrk="0" hangingPunct="0">
              <a:spcBef>
                <a:spcPts val="500"/>
              </a:spcBef>
              <a:spcAft>
                <a:spcPts val="500"/>
              </a:spcAft>
              <a:buClr>
                <a:srgbClr val="A50021"/>
              </a:buClr>
              <a:buSzPct val="135000"/>
              <a:buFont typeface="Wingdings" pitchFamily="2" charset="2"/>
              <a:buChar char="Ø"/>
            </a:pPr>
            <a:r>
              <a:rPr lang="en-GB" sz="1900" b="1"/>
              <a:t>Brings a </a:t>
            </a:r>
            <a:r>
              <a:rPr lang="en-GB" sz="1900" b="1">
                <a:solidFill>
                  <a:srgbClr val="A50021"/>
                </a:solidFill>
              </a:rPr>
              <a:t>common analytical framework</a:t>
            </a:r>
            <a:r>
              <a:rPr lang="en-GB" sz="1900" b="1"/>
              <a:t> and a consistent set of assumptions to diverse capabilities and products</a:t>
            </a:r>
          </a:p>
          <a:p>
            <a:pPr marL="227013" indent="-227013" eaLnBrk="0" hangingPunct="0">
              <a:spcBef>
                <a:spcPts val="500"/>
              </a:spcBef>
              <a:spcAft>
                <a:spcPts val="500"/>
              </a:spcAft>
              <a:buClr>
                <a:srgbClr val="A50021"/>
              </a:buClr>
              <a:buSzPct val="135000"/>
              <a:buFont typeface="Wingdings" pitchFamily="2" charset="2"/>
              <a:buChar char="Ø"/>
            </a:pPr>
            <a:r>
              <a:rPr lang="en-US" sz="1900" b="1"/>
              <a:t>Significant Travel &amp; Tourism practice, with major public and private clients</a:t>
            </a:r>
            <a:endParaRPr lang="en-GB" sz="1900" b="1"/>
          </a:p>
          <a:p>
            <a:pPr marL="227013" indent="-227013" eaLnBrk="0" hangingPunct="0">
              <a:spcBef>
                <a:spcPts val="500"/>
              </a:spcBef>
              <a:spcAft>
                <a:spcPts val="500"/>
              </a:spcAft>
              <a:buClr>
                <a:srgbClr val="A50021"/>
              </a:buClr>
              <a:buSzPct val="135000"/>
              <a:buFont typeface="Wingdings" pitchFamily="2" charset="2"/>
              <a:buChar char="Ø"/>
            </a:pPr>
            <a:r>
              <a:rPr lang="en-GB" b="1"/>
              <a:t>We are now part of </a:t>
            </a:r>
            <a:r>
              <a:rPr lang="en-GB" b="1">
                <a:solidFill>
                  <a:srgbClr val="A50021"/>
                </a:solidFill>
              </a:rPr>
              <a:t>IHS</a:t>
            </a:r>
            <a:r>
              <a:rPr lang="en-GB" b="1"/>
              <a:t>, an $900B publicly traded information company </a:t>
            </a:r>
            <a:endParaRPr lang="en-GB"/>
          </a:p>
        </p:txBody>
      </p:sp>
      <p:sp>
        <p:nvSpPr>
          <p:cNvPr id="889861" name="Text Box 5"/>
          <p:cNvSpPr txBox="1">
            <a:spLocks noChangeArrowheads="1"/>
          </p:cNvSpPr>
          <p:nvPr/>
        </p:nvSpPr>
        <p:spPr bwMode="auto">
          <a:xfrm>
            <a:off x="495300" y="4635500"/>
            <a:ext cx="8199438" cy="1982788"/>
          </a:xfrm>
          <a:prstGeom prst="rect">
            <a:avLst/>
          </a:prstGeom>
          <a:solidFill>
            <a:schemeClr val="bg1"/>
          </a:solidFill>
          <a:ln w="9525">
            <a:solidFill>
              <a:srgbClr val="6436D6"/>
            </a:solidFill>
            <a:miter lim="800000"/>
            <a:headEnd/>
            <a:tailEnd/>
          </a:ln>
          <a:effectLst>
            <a:outerShdw dist="107763" dir="2700000" algn="ctr" rotWithShape="0">
              <a:schemeClr val="bg2">
                <a:alpha val="50000"/>
              </a:schemeClr>
            </a:outerShdw>
          </a:effectLst>
        </p:spPr>
        <p:txBody>
          <a:bodyPr>
            <a:spAutoFit/>
          </a:bodyPr>
          <a:lstStyle/>
          <a:p>
            <a:pPr marL="227013" indent="-227013" eaLnBrk="0" hangingPunct="0">
              <a:spcBef>
                <a:spcPts val="500"/>
              </a:spcBef>
              <a:spcAft>
                <a:spcPts val="500"/>
              </a:spcAft>
              <a:buClr>
                <a:schemeClr val="accent1"/>
              </a:buClr>
              <a:buSzPct val="135000"/>
              <a:buFontTx/>
              <a:buChar char="•"/>
            </a:pPr>
            <a:r>
              <a:rPr lang="en-GB" b="1"/>
              <a:t>P</a:t>
            </a:r>
            <a:r>
              <a:rPr lang="en-GB"/>
              <a:t>rovides a broad range of consulting capabilities covering:</a:t>
            </a:r>
          </a:p>
          <a:p>
            <a:pPr marL="227013" indent="-227013" eaLnBrk="0" hangingPunct="0">
              <a:spcBef>
                <a:spcPts val="500"/>
              </a:spcBef>
              <a:spcAft>
                <a:spcPts val="500"/>
              </a:spcAft>
            </a:pPr>
            <a:endParaRPr lang="en-GB"/>
          </a:p>
          <a:p>
            <a:pPr marL="227013" indent="-227013" eaLnBrk="0" hangingPunct="0">
              <a:spcBef>
                <a:spcPts val="500"/>
              </a:spcBef>
              <a:spcAft>
                <a:spcPts val="500"/>
              </a:spcAft>
            </a:pPr>
            <a:endParaRPr lang="en-GB"/>
          </a:p>
          <a:p>
            <a:pPr marL="227013" indent="-227013" eaLnBrk="0" hangingPunct="0">
              <a:spcBef>
                <a:spcPts val="500"/>
              </a:spcBef>
              <a:spcAft>
                <a:spcPts val="500"/>
              </a:spcAft>
            </a:pPr>
            <a:endParaRPr lang="en-GB" b="1"/>
          </a:p>
          <a:p>
            <a:pPr marL="227013" indent="-227013" eaLnBrk="0" hangingPunct="0">
              <a:spcBef>
                <a:spcPts val="500"/>
              </a:spcBef>
              <a:spcAft>
                <a:spcPts val="500"/>
              </a:spcAft>
              <a:buClr>
                <a:schemeClr val="accent1"/>
              </a:buClr>
              <a:buSzPct val="135000"/>
              <a:buFontTx/>
              <a:buChar char="•"/>
            </a:pPr>
            <a:r>
              <a:rPr lang="en-GB" b="1"/>
              <a:t>S</a:t>
            </a:r>
            <a:r>
              <a:rPr lang="en-GB"/>
              <a:t>trong reputation and experience within the travel &amp; tourism sector</a:t>
            </a:r>
          </a:p>
        </p:txBody>
      </p:sp>
      <p:graphicFrame>
        <p:nvGraphicFramePr>
          <p:cNvPr id="889884" name="Group 28"/>
          <p:cNvGraphicFramePr>
            <a:graphicFrameLocks noGrp="1"/>
          </p:cNvGraphicFramePr>
          <p:nvPr/>
        </p:nvGraphicFramePr>
        <p:xfrm>
          <a:off x="1168400" y="5067300"/>
          <a:ext cx="6604000" cy="1147636"/>
        </p:xfrm>
        <a:graphic>
          <a:graphicData uri="http://schemas.openxmlformats.org/drawingml/2006/table">
            <a:tbl>
              <a:tblPr/>
              <a:tblGrid>
                <a:gridCol w="3302000"/>
                <a:gridCol w="3302000"/>
              </a:tblGrid>
              <a:tr h="180975">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Market Analysis</a:t>
                      </a:r>
                    </a:p>
                  </a:txBody>
                  <a:tcPr marT="18288" marB="18288" horzOverflow="overflow">
                    <a:lnL cap="flat">
                      <a:noFill/>
                    </a:lnL>
                    <a:lnR>
                      <a:noFill/>
                    </a:lnR>
                    <a:lnT cap="flat">
                      <a:noFill/>
                    </a:lnT>
                    <a:lnB>
                      <a:noFill/>
                    </a:lnB>
                    <a:lnTlToBr>
                      <a:noFill/>
                    </a:lnTlToBr>
                    <a:lnBlToTr>
                      <a:noFill/>
                    </a:lnBlToTr>
                    <a:noFill/>
                  </a:tcPr>
                </a:tc>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Business Planning</a:t>
                      </a:r>
                    </a:p>
                  </a:txBody>
                  <a:tcPr marT="18288" marB="18288" horzOverflow="overflow">
                    <a:lnL>
                      <a:noFill/>
                    </a:lnL>
                    <a:lnR cap="flat">
                      <a:noFill/>
                    </a:lnR>
                    <a:lnT cap="flat">
                      <a:noFill/>
                    </a:lnT>
                    <a:lnB>
                      <a:noFill/>
                    </a:lnB>
                    <a:lnTlToBr>
                      <a:noFill/>
                    </a:lnTlToBr>
                    <a:lnBlToTr>
                      <a:noFill/>
                    </a:lnBlToTr>
                    <a:noFill/>
                  </a:tcPr>
                </a:tc>
              </a:tr>
              <a:tr h="306388">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Investment Strategy</a:t>
                      </a:r>
                    </a:p>
                  </a:txBody>
                  <a:tcPr marT="18288" marB="18288" horzOverflow="overflow">
                    <a:lnL cap="flat">
                      <a:noFill/>
                    </a:lnL>
                    <a:lnR>
                      <a:noFill/>
                    </a:lnR>
                    <a:lnT>
                      <a:noFill/>
                    </a:lnT>
                    <a:lnB>
                      <a:noFill/>
                    </a:lnB>
                    <a:lnTlToBr>
                      <a:noFill/>
                    </a:lnTlToBr>
                    <a:lnBlToTr>
                      <a:noFill/>
                    </a:lnBlToTr>
                    <a:noFill/>
                  </a:tcPr>
                </a:tc>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Risk Assessment</a:t>
                      </a:r>
                    </a:p>
                  </a:txBody>
                  <a:tcPr marT="18288" marB="18288" horzOverflow="overflow">
                    <a:lnL>
                      <a:noFill/>
                    </a:lnL>
                    <a:lnR cap="flat">
                      <a:noFill/>
                    </a:lnR>
                    <a:lnT>
                      <a:noFill/>
                    </a:lnT>
                    <a:lnB>
                      <a:noFill/>
                    </a:lnB>
                    <a:lnTlToBr>
                      <a:noFill/>
                    </a:lnTlToBr>
                    <a:lnBlToTr>
                      <a:noFill/>
                    </a:lnBlToTr>
                    <a:noFill/>
                  </a:tcPr>
                </a:tc>
              </a:tr>
              <a:tr h="236538">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Infrastructure Analysis</a:t>
                      </a:r>
                    </a:p>
                  </a:txBody>
                  <a:tcPr marT="18288" marB="18288" horzOverflow="overflow">
                    <a:lnL cap="flat">
                      <a:noFill/>
                    </a:lnL>
                    <a:lnR>
                      <a:noFill/>
                    </a:lnR>
                    <a:lnT>
                      <a:noFill/>
                    </a:lnT>
                    <a:lnB>
                      <a:noFill/>
                    </a:lnB>
                    <a:lnTlToBr>
                      <a:noFill/>
                    </a:lnTlToBr>
                    <a:lnBlToTr>
                      <a:noFill/>
                    </a:lnBlToTr>
                    <a:noFill/>
                  </a:tcPr>
                </a:tc>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Policy Evaluation</a:t>
                      </a:r>
                    </a:p>
                  </a:txBody>
                  <a:tcPr marT="18288" marB="18288" horzOverflow="overflow">
                    <a:lnL>
                      <a:noFill/>
                    </a:lnL>
                    <a:lnR cap="flat">
                      <a:noFill/>
                    </a:lnR>
                    <a:lnT>
                      <a:noFill/>
                    </a:lnT>
                    <a:lnB>
                      <a:noFill/>
                    </a:lnB>
                    <a:lnTlToBr>
                      <a:noFill/>
                    </a:lnTlToBr>
                    <a:lnBlToTr>
                      <a:noFill/>
                    </a:lnBlToTr>
                    <a:noFill/>
                  </a:tcPr>
                </a:tc>
              </a:tr>
              <a:tr h="180975">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Economic Development</a:t>
                      </a:r>
                    </a:p>
                  </a:txBody>
                  <a:tcPr marT="18288" marB="18288" horzOverflow="overflow">
                    <a:lnL cap="flat">
                      <a:noFill/>
                    </a:lnL>
                    <a:lnR>
                      <a:noFill/>
                    </a:lnR>
                    <a:lnT>
                      <a:noFill/>
                    </a:lnT>
                    <a:lnB cap="flat">
                      <a:noFill/>
                    </a:lnB>
                    <a:lnTlToBr>
                      <a:noFill/>
                    </a:lnTlToBr>
                    <a:lnBlToTr>
                      <a:noFill/>
                    </a:lnBlToTr>
                    <a:noFill/>
                  </a:tcPr>
                </a:tc>
                <a:tc>
                  <a:txBody>
                    <a:bodyPr/>
                    <a:lstStyle/>
                    <a:p>
                      <a:pPr marL="223838" marR="0" lvl="0" indent="-223838"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600" b="1" i="0" u="none" strike="noStrike" cap="none" normalizeH="0" baseline="0" smtClean="0">
                          <a:ln>
                            <a:noFill/>
                          </a:ln>
                          <a:solidFill>
                            <a:srgbClr val="A50021"/>
                          </a:solidFill>
                          <a:effectLst/>
                          <a:latin typeface="Arial" charset="0"/>
                        </a:rPr>
                        <a:t>Economic Impact</a:t>
                      </a:r>
                    </a:p>
                  </a:txBody>
                  <a:tcPr marT="18288" marB="18288"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355" name="Group 259"/>
          <p:cNvGraphicFramePr>
            <a:graphicFrameLocks noGrp="1"/>
          </p:cNvGraphicFramePr>
          <p:nvPr/>
        </p:nvGraphicFramePr>
        <p:xfrm>
          <a:off x="455613" y="6172200"/>
          <a:ext cx="8056562" cy="301625"/>
        </p:xfrm>
        <a:graphic>
          <a:graphicData uri="http://schemas.openxmlformats.org/drawingml/2006/table">
            <a:tbl>
              <a:tblPr/>
              <a:tblGrid>
                <a:gridCol w="566737"/>
                <a:gridCol w="3517900"/>
                <a:gridCol w="1104900"/>
                <a:gridCol w="914400"/>
                <a:gridCol w="781050"/>
                <a:gridCol w="1171575"/>
              </a:tblGrid>
              <a:tr h="3016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33.0</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-0.6%</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8.3%</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33.0</a:t>
                      </a:r>
                    </a:p>
                  </a:txBody>
                  <a:tcPr marT="9144" marB="9144" anchor="ctr" horzOverflow="overflow">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644098" name="Rectangle 2"/>
          <p:cNvSpPr>
            <a:spLocks noGrp="1" noChangeArrowheads="1"/>
          </p:cNvSpPr>
          <p:nvPr>
            <p:ph type="title"/>
          </p:nvPr>
        </p:nvSpPr>
        <p:spPr/>
        <p:txBody>
          <a:bodyPr/>
          <a:lstStyle/>
          <a:p>
            <a:r>
              <a:rPr lang="en-US"/>
              <a:t>Ranking Core Tourism – Employment</a:t>
            </a:r>
          </a:p>
        </p:txBody>
      </p:sp>
      <p:sp>
        <p:nvSpPr>
          <p:cNvPr id="644099" name="Rectangle 3"/>
          <p:cNvSpPr>
            <a:spLocks noGrp="1" noChangeArrowheads="1"/>
          </p:cNvSpPr>
          <p:nvPr>
            <p:ph type="body" idx="1"/>
          </p:nvPr>
        </p:nvSpPr>
        <p:spPr>
          <a:xfrm>
            <a:off x="0" y="1252538"/>
            <a:ext cx="9144000" cy="590550"/>
          </a:xfrm>
          <a:noFill/>
          <a:ln/>
        </p:spPr>
        <p:txBody>
          <a:bodyPr anchor="ctr"/>
          <a:lstStyle/>
          <a:p>
            <a:pPr marL="0" indent="0" algn="ctr">
              <a:spcBef>
                <a:spcPct val="0"/>
              </a:spcBef>
              <a:buFontTx/>
              <a:buNone/>
            </a:pPr>
            <a:r>
              <a:rPr lang="en-US" altLang="en-US" sz="2000" dirty="0"/>
              <a:t>Travel &amp; tourism is RI’s </a:t>
            </a:r>
            <a:r>
              <a:rPr lang="en-US" altLang="en-US" sz="2000" b="0" i="1" dirty="0">
                <a:solidFill>
                  <a:srgbClr val="A50021"/>
                </a:solidFill>
                <a:latin typeface="Arial Black" pitchFamily="34" charset="0"/>
              </a:rPr>
              <a:t>4</a:t>
            </a:r>
            <a:r>
              <a:rPr lang="en-US" altLang="en-US" sz="2000" b="0" i="1" baseline="30000" dirty="0">
                <a:solidFill>
                  <a:srgbClr val="A50021"/>
                </a:solidFill>
                <a:latin typeface="Arial Black" pitchFamily="34" charset="0"/>
              </a:rPr>
              <a:t>th</a:t>
            </a:r>
            <a:r>
              <a:rPr lang="en-US" altLang="en-US" sz="2000" b="0" i="1" dirty="0">
                <a:solidFill>
                  <a:srgbClr val="A50021"/>
                </a:solidFill>
                <a:latin typeface="Arial Black" pitchFamily="34" charset="0"/>
              </a:rPr>
              <a:t> largest private sector employer.</a:t>
            </a:r>
            <a:endParaRPr lang="en-US" altLang="en-US" sz="2000" i="1" dirty="0">
              <a:solidFill>
                <a:srgbClr val="A50021"/>
              </a:solidFill>
            </a:endParaRPr>
          </a:p>
        </p:txBody>
      </p:sp>
      <p:graphicFrame>
        <p:nvGraphicFramePr>
          <p:cNvPr id="644357" name="Group 261"/>
          <p:cNvGraphicFramePr>
            <a:graphicFrameLocks noGrp="1"/>
          </p:cNvGraphicFramePr>
          <p:nvPr/>
        </p:nvGraphicFramePr>
        <p:xfrm>
          <a:off x="452438" y="1694815"/>
          <a:ext cx="8069262" cy="4458781"/>
        </p:xfrm>
        <a:graphic>
          <a:graphicData uri="http://schemas.openxmlformats.org/drawingml/2006/table">
            <a:tbl>
              <a:tblPr/>
              <a:tblGrid>
                <a:gridCol w="555625"/>
                <a:gridCol w="3527425"/>
                <a:gridCol w="1100137"/>
                <a:gridCol w="922338"/>
                <a:gridCol w="765175"/>
                <a:gridCol w="1198562"/>
              </a:tblGrid>
              <a:tr h="6064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FFFFFF"/>
                          </a:solidFill>
                          <a:effectLst/>
                          <a:latin typeface="Arial" charset="0"/>
                        </a:rPr>
                        <a:t>Rank</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Industry</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Reported Employment</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(Thousands)</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2009-2010</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Growth</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 of State</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chemeClr val="bg1"/>
                          </a:solidFill>
                          <a:effectLst/>
                          <a:latin typeface="Arial" charset="0"/>
                          <a:ea typeface="+mn-ea"/>
                          <a:cs typeface="+mn-cs"/>
                        </a:rPr>
                        <a:t>Tourism-Extracted Employment (Thousands)</a:t>
                      </a:r>
                    </a:p>
                  </a:txBody>
                  <a:tcPr marT="9144" marB="9144" anchor="ctr" horzOverflow="overflow">
                    <a:lnL w="12700" cap="flat" cmpd="sng" algn="ctr">
                      <a:solidFill>
                        <a:srgbClr val="CAD3DC"/>
                      </a:solidFill>
                      <a:prstDash val="solid"/>
                      <a:round/>
                      <a:headEnd type="none" w="med" len="med"/>
                      <a:tailEnd type="triangl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rgbClr val="A50021"/>
                    </a:solidFill>
                  </a:tcPr>
                </a:tc>
              </a:tr>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Health Care and Social Assistance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78.1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78.1</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2225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Retail Trade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47.0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44.9</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Accommodation and Food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42.2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26.7</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Manufacturing, Durables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25.7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25.7</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Finance and Insurance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24.9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24.9</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6</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Educational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23.8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23.8</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7</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Administrative and Waste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23.1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22.2</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8</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Other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22.2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21.0</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9</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Professional, Scientific, and </a:t>
                      </a:r>
                      <a:r>
                        <a:rPr lang="en-US" sz="1200" b="1" i="0" u="none" strike="noStrike" dirty="0" smtClean="0">
                          <a:solidFill>
                            <a:srgbClr val="000000"/>
                          </a:solidFill>
                          <a:latin typeface="Arial"/>
                        </a:rPr>
                        <a:t>Tech. </a:t>
                      </a:r>
                      <a:r>
                        <a:rPr lang="en-US" sz="1200" b="1" i="0" u="none" strike="noStrike" dirty="0">
                          <a:solidFill>
                            <a:srgbClr val="000000"/>
                          </a:solidFill>
                          <a:latin typeface="Arial"/>
                        </a:rPr>
                        <a:t>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20.7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20.7</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10</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Wholesale Trade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16.1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15.9</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Construction</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16.1</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Manufacturing, Nondurables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Transportation and Warehousing</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10.1</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Information</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10.1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9.4</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796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Management of Companies and Enterprises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9.3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9.3</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a:solidFill>
                            <a:srgbClr val="000000"/>
                          </a:solidFill>
                          <a:latin typeface="Arial"/>
                        </a:rPr>
                        <a:t>Other Industries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solidFill>
                            <a:srgbClr val="000000"/>
                          </a:solidFill>
                          <a:latin typeface="Arial"/>
                        </a:rPr>
                        <a:t>13.3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0.9</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3018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400" b="1" i="0" u="none" strike="noStrike">
                          <a:solidFill>
                            <a:srgbClr val="FFFFFF"/>
                          </a:solidFill>
                          <a:latin typeface="Arial"/>
                        </a:rPr>
                        <a:t>Total Nonfarm</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a:solidFill>
                            <a:srgbClr val="FFFFFF"/>
                          </a:solidFill>
                          <a:latin typeface="Arial"/>
                        </a:rPr>
                        <a:t>397.0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a:solidFill>
                            <a:srgbClr val="FFFFFF"/>
                          </a:solidFill>
                          <a:latin typeface="Arial"/>
                        </a:rPr>
                        <a:t>-0.3%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rgbClr val="FFFFFF"/>
                          </a:solidFill>
                          <a:latin typeface="Arial"/>
                        </a:rPr>
                        <a:t>100%</a:t>
                      </a:r>
                      <a:endParaRPr lang="en-US" sz="1400" b="1" i="0" u="none" strike="noStrike" dirty="0">
                        <a:solidFill>
                          <a:srgbClr val="FFFFFF"/>
                        </a:solidFill>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364.0</a:t>
                      </a:r>
                      <a:endParaRPr lang="en-US" sz="1400" b="1" i="0" u="none" strike="noStrike" dirty="0">
                        <a:solidFill>
                          <a:schemeClr val="bg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solidFill>
                            <a:srgbClr val="000000"/>
                          </a:solidFill>
                          <a:latin typeface="Arial"/>
                        </a:rPr>
                        <a:t>Government</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a:solidFill>
                            <a:srgbClr val="000000"/>
                          </a:solidFill>
                          <a:latin typeface="Arial"/>
                        </a:rPr>
                        <a:t>61.8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a:latin typeface="Arial"/>
                        </a:rPr>
                        <a:t>-0.5%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chemeClr val="tx1"/>
                          </a:solidFill>
                          <a:latin typeface="Arial"/>
                        </a:rPr>
                        <a:t>61.8</a:t>
                      </a:r>
                      <a:endParaRPr lang="en-US" sz="1200" b="1" i="0" u="none" strike="noStrike" dirty="0">
                        <a:solidFill>
                          <a:schemeClr val="tx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r>
            </a:tbl>
          </a:graphicData>
        </a:graphic>
      </p:graphicFrame>
      <p:sp>
        <p:nvSpPr>
          <p:cNvPr id="644246" name="AutoShape 150" descr="backgr"/>
          <p:cNvSpPr>
            <a:spLocks noChangeArrowheads="1"/>
          </p:cNvSpPr>
          <p:nvPr/>
        </p:nvSpPr>
        <p:spPr bwMode="auto">
          <a:xfrm>
            <a:off x="3506787" y="2743200"/>
            <a:ext cx="1446213" cy="1063625"/>
          </a:xfrm>
          <a:prstGeom prst="roundRect">
            <a:avLst>
              <a:gd name="adj" fmla="val 16667"/>
            </a:avLst>
          </a:prstGeom>
          <a:blipFill dpi="0" rotWithShape="1">
            <a:blip r:embed="rId2" cstate="print"/>
            <a:srcRect/>
            <a:stretch>
              <a:fillRect r="-47653"/>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r>
              <a:rPr lang="en-US" sz="1400" b="1" dirty="0"/>
              <a:t>Core Tourism represented  </a:t>
            </a:r>
            <a:r>
              <a:rPr lang="en-US" sz="1400" b="1" dirty="0" smtClean="0"/>
              <a:t>32,986 </a:t>
            </a:r>
            <a:r>
              <a:rPr lang="en-US" sz="1400" b="1" dirty="0"/>
              <a:t>jobs in </a:t>
            </a:r>
            <a:r>
              <a:rPr lang="en-US" sz="1400" b="1" dirty="0" smtClean="0"/>
              <a:t>2010. </a:t>
            </a:r>
            <a:endParaRPr lang="en-US" sz="1400" b="1" dirty="0"/>
          </a:p>
        </p:txBody>
      </p:sp>
      <p:sp>
        <p:nvSpPr>
          <p:cNvPr id="644266" name="Text Box 170"/>
          <p:cNvSpPr txBox="1">
            <a:spLocks noChangeArrowheads="1"/>
          </p:cNvSpPr>
          <p:nvPr/>
        </p:nvSpPr>
        <p:spPr bwMode="auto">
          <a:xfrm>
            <a:off x="547688" y="6429375"/>
            <a:ext cx="3430587" cy="244475"/>
          </a:xfrm>
          <a:prstGeom prst="rect">
            <a:avLst/>
          </a:prstGeom>
          <a:noFill/>
          <a:ln w="9525" algn="ctr">
            <a:noFill/>
            <a:miter lim="800000"/>
            <a:headEnd/>
            <a:tailEnd/>
          </a:ln>
          <a:effectLst/>
        </p:spPr>
        <p:txBody>
          <a:bodyPr wrap="none">
            <a:spAutoFit/>
          </a:bodyPr>
          <a:lstStyle/>
          <a:p>
            <a:r>
              <a:rPr lang="en-US" sz="1000" i="1"/>
              <a:t>Source:  Bureau of Labor Statistics and IHS Global Insight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6723" name="Rectangle 3"/>
          <p:cNvSpPr>
            <a:spLocks noGrp="1" noChangeArrowheads="1"/>
          </p:cNvSpPr>
          <p:nvPr>
            <p:ph type="title"/>
          </p:nvPr>
        </p:nvSpPr>
        <p:spPr>
          <a:xfrm>
            <a:off x="76200" y="838200"/>
            <a:ext cx="8934450" cy="609600"/>
          </a:xfrm>
        </p:spPr>
        <p:txBody>
          <a:bodyPr>
            <a:normAutofit fontScale="90000"/>
          </a:bodyPr>
          <a:lstStyle/>
          <a:p>
            <a:r>
              <a:rPr lang="en-US" sz="2200" dirty="0"/>
              <a:t>Total Rhode Island Tourism Employment fell </a:t>
            </a:r>
            <a:r>
              <a:rPr lang="en-US" sz="2200" dirty="0" smtClean="0"/>
              <a:t>marginally by 0.7% </a:t>
            </a:r>
            <a:r>
              <a:rPr lang="en-US" sz="2200" dirty="0"/>
              <a:t>in </a:t>
            </a:r>
            <a:r>
              <a:rPr lang="en-US" sz="2200" dirty="0" smtClean="0"/>
              <a:t>2010</a:t>
            </a:r>
            <a:endParaRPr lang="en-US" sz="2200" dirty="0"/>
          </a:p>
        </p:txBody>
      </p:sp>
      <p:sp>
        <p:nvSpPr>
          <p:cNvPr id="926724" name="Text Box 4"/>
          <p:cNvSpPr txBox="1">
            <a:spLocks noChangeArrowheads="1"/>
          </p:cNvSpPr>
          <p:nvPr/>
        </p:nvSpPr>
        <p:spPr bwMode="auto">
          <a:xfrm>
            <a:off x="8005763" y="4021138"/>
            <a:ext cx="884237" cy="517525"/>
          </a:xfrm>
          <a:prstGeom prst="rect">
            <a:avLst/>
          </a:prstGeom>
          <a:noFill/>
          <a:ln w="9525">
            <a:noFill/>
            <a:miter lim="800000"/>
            <a:headEnd/>
            <a:tailEnd/>
          </a:ln>
          <a:effectLst/>
        </p:spPr>
        <p:txBody>
          <a:bodyPr wrap="none">
            <a:spAutoFit/>
          </a:bodyPr>
          <a:lstStyle/>
          <a:p>
            <a:r>
              <a:rPr lang="en-CA" sz="1400" b="1" dirty="0"/>
              <a:t>Core</a:t>
            </a:r>
          </a:p>
          <a:p>
            <a:r>
              <a:rPr lang="en-CA" sz="1400" b="1" dirty="0"/>
              <a:t>Tourism</a:t>
            </a:r>
          </a:p>
        </p:txBody>
      </p:sp>
      <p:sp>
        <p:nvSpPr>
          <p:cNvPr id="926725" name="AutoShape 5"/>
          <p:cNvSpPr>
            <a:spLocks/>
          </p:cNvSpPr>
          <p:nvPr/>
        </p:nvSpPr>
        <p:spPr bwMode="auto">
          <a:xfrm>
            <a:off x="7918451" y="2603500"/>
            <a:ext cx="146049" cy="2652713"/>
          </a:xfrm>
          <a:prstGeom prst="rightBrace">
            <a:avLst>
              <a:gd name="adj1" fmla="val 47284"/>
              <a:gd name="adj2" fmla="val 34810"/>
            </a:avLst>
          </a:prstGeom>
          <a:noFill/>
          <a:ln w="28575">
            <a:pattFill prst="wdUpDiag">
              <a:fgClr>
                <a:srgbClr val="99CC00"/>
              </a:fgClr>
              <a:bgClr>
                <a:srgbClr val="993366"/>
              </a:bgClr>
            </a:pattFill>
            <a:round/>
            <a:headEnd/>
            <a:tailEnd/>
          </a:ln>
          <a:effectLst/>
        </p:spPr>
        <p:txBody>
          <a:bodyPr wrap="none" anchor="ctr"/>
          <a:lstStyle/>
          <a:p>
            <a:endParaRPr lang="en-US"/>
          </a:p>
        </p:txBody>
      </p:sp>
      <p:sp>
        <p:nvSpPr>
          <p:cNvPr id="926726" name="Text Box 6"/>
          <p:cNvSpPr txBox="1">
            <a:spLocks noChangeArrowheads="1"/>
          </p:cNvSpPr>
          <p:nvPr/>
        </p:nvSpPr>
        <p:spPr bwMode="auto">
          <a:xfrm>
            <a:off x="8045450" y="3381375"/>
            <a:ext cx="755650" cy="517525"/>
          </a:xfrm>
          <a:prstGeom prst="rect">
            <a:avLst/>
          </a:prstGeom>
          <a:noFill/>
          <a:ln w="9525">
            <a:noFill/>
            <a:miter lim="800000"/>
            <a:headEnd/>
            <a:tailEnd/>
          </a:ln>
          <a:effectLst/>
        </p:spPr>
        <p:txBody>
          <a:bodyPr wrap="none">
            <a:spAutoFit/>
          </a:bodyPr>
          <a:lstStyle/>
          <a:p>
            <a:r>
              <a:rPr lang="en-CA" sz="1400" b="1" dirty="0"/>
              <a:t>Total</a:t>
            </a:r>
          </a:p>
          <a:p>
            <a:r>
              <a:rPr lang="en-CA" sz="1400" b="1" dirty="0"/>
              <a:t>Impact</a:t>
            </a:r>
          </a:p>
        </p:txBody>
      </p:sp>
      <p:sp>
        <p:nvSpPr>
          <p:cNvPr id="926727" name="AutoShape 7"/>
          <p:cNvSpPr>
            <a:spLocks/>
          </p:cNvSpPr>
          <p:nvPr/>
        </p:nvSpPr>
        <p:spPr bwMode="auto">
          <a:xfrm>
            <a:off x="7678738" y="3109913"/>
            <a:ext cx="293687" cy="2009775"/>
          </a:xfrm>
          <a:prstGeom prst="rightBrace">
            <a:avLst>
              <a:gd name="adj1" fmla="val 57027"/>
              <a:gd name="adj2" fmla="val 56653"/>
            </a:avLst>
          </a:prstGeom>
          <a:noFill/>
          <a:ln w="28575">
            <a:solidFill>
              <a:srgbClr val="99CC00"/>
            </a:solidFill>
            <a:round/>
            <a:headEnd/>
            <a:tailEnd/>
          </a:ln>
          <a:effectLst/>
        </p:spPr>
        <p:txBody>
          <a:bodyPr wrap="none" anchor="ctr"/>
          <a:lstStyle/>
          <a:p>
            <a:endParaRPr lang="en-US"/>
          </a:p>
        </p:txBody>
      </p:sp>
      <p:sp>
        <p:nvSpPr>
          <p:cNvPr id="926728" name="Text Box 8"/>
          <p:cNvSpPr txBox="1">
            <a:spLocks noChangeArrowheads="1"/>
          </p:cNvSpPr>
          <p:nvPr/>
        </p:nvSpPr>
        <p:spPr bwMode="auto">
          <a:xfrm>
            <a:off x="981075" y="5973763"/>
            <a:ext cx="1706563" cy="244475"/>
          </a:xfrm>
          <a:prstGeom prst="rect">
            <a:avLst/>
          </a:prstGeom>
          <a:noFill/>
          <a:ln w="9525" algn="ctr">
            <a:noFill/>
            <a:miter lim="800000"/>
            <a:headEnd/>
            <a:tailEnd/>
          </a:ln>
          <a:effectLst/>
        </p:spPr>
        <p:txBody>
          <a:bodyPr wrap="none">
            <a:spAutoFit/>
          </a:bodyPr>
          <a:lstStyle/>
          <a:p>
            <a:r>
              <a:rPr lang="en-US" sz="1000" i="1"/>
              <a:t>Source:  IHS Global Insight</a:t>
            </a:r>
          </a:p>
        </p:txBody>
      </p:sp>
      <p:sp>
        <p:nvSpPr>
          <p:cNvPr id="926729" name="AutoShape 9" descr="backgr"/>
          <p:cNvSpPr>
            <a:spLocks noChangeArrowheads="1"/>
          </p:cNvSpPr>
          <p:nvPr/>
        </p:nvSpPr>
        <p:spPr bwMode="auto">
          <a:xfrm>
            <a:off x="2959100" y="2189163"/>
            <a:ext cx="3548063" cy="592137"/>
          </a:xfrm>
          <a:prstGeom prst="roundRect">
            <a:avLst>
              <a:gd name="adj" fmla="val 16667"/>
            </a:avLst>
          </a:prstGeom>
          <a:blipFill dpi="0" rotWithShape="1">
            <a:blip r:embed="rId2" cstate="print"/>
            <a:srcRect/>
            <a:stretch>
              <a:fillRect b="-19845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a:t>Core Tourism jobs comprise 79% of total tourism-generated employment.</a:t>
            </a:r>
          </a:p>
        </p:txBody>
      </p:sp>
      <p:graphicFrame>
        <p:nvGraphicFramePr>
          <p:cNvPr id="10" name="Chart 9"/>
          <p:cNvGraphicFramePr>
            <a:graphicFrameLocks/>
          </p:cNvGraphicFramePr>
          <p:nvPr/>
        </p:nvGraphicFramePr>
        <p:xfrm>
          <a:off x="1066801" y="1814512"/>
          <a:ext cx="6672262" cy="39258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r>
              <a:rPr lang="en-US"/>
              <a:t>Non-Core Tourism – Indirect Benefits</a:t>
            </a:r>
          </a:p>
        </p:txBody>
      </p:sp>
      <p:sp>
        <p:nvSpPr>
          <p:cNvPr id="927747" name="Rectangle 3"/>
          <p:cNvSpPr>
            <a:spLocks noGrp="1" noChangeArrowheads="1"/>
          </p:cNvSpPr>
          <p:nvPr>
            <p:ph type="body" idx="1"/>
          </p:nvPr>
        </p:nvSpPr>
        <p:spPr>
          <a:xfrm>
            <a:off x="0" y="1300163"/>
            <a:ext cx="9142413" cy="554037"/>
          </a:xfrm>
          <a:noFill/>
          <a:ln/>
        </p:spPr>
        <p:txBody>
          <a:bodyPr anchor="ctr"/>
          <a:lstStyle/>
          <a:p>
            <a:pPr marL="0" indent="0" algn="ctr">
              <a:spcBef>
                <a:spcPct val="0"/>
              </a:spcBef>
              <a:buFontTx/>
              <a:buNone/>
            </a:pPr>
            <a:r>
              <a:rPr lang="en-US" altLang="en-US" sz="2000" dirty="0"/>
              <a:t>Excluding Investment, non-core tourism </a:t>
            </a:r>
            <a:r>
              <a:rPr lang="en-US" altLang="en-US" sz="2000" dirty="0" smtClean="0"/>
              <a:t>grew 2.4% </a:t>
            </a:r>
            <a:r>
              <a:rPr lang="en-US" altLang="en-US" sz="2000" dirty="0"/>
              <a:t>in </a:t>
            </a:r>
            <a:r>
              <a:rPr lang="en-US" altLang="en-US" sz="2000" dirty="0" smtClean="0"/>
              <a:t>2010</a:t>
            </a:r>
            <a:endParaRPr lang="en-US" altLang="en-US" sz="2000" dirty="0"/>
          </a:p>
        </p:txBody>
      </p:sp>
      <p:graphicFrame>
        <p:nvGraphicFramePr>
          <p:cNvPr id="927887" name="Group 143"/>
          <p:cNvGraphicFramePr>
            <a:graphicFrameLocks noGrp="1"/>
          </p:cNvGraphicFramePr>
          <p:nvPr/>
        </p:nvGraphicFramePr>
        <p:xfrm>
          <a:off x="774700" y="1855788"/>
          <a:ext cx="7848600" cy="4415854"/>
        </p:xfrm>
        <a:graphic>
          <a:graphicData uri="http://schemas.openxmlformats.org/drawingml/2006/table">
            <a:tbl>
              <a:tblPr/>
              <a:tblGrid>
                <a:gridCol w="758825"/>
                <a:gridCol w="4400550"/>
                <a:gridCol w="952500"/>
                <a:gridCol w="904875"/>
                <a:gridCol w="831850"/>
              </a:tblGrid>
              <a:tr h="325438">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2000" b="0" i="0" u="none" strike="noStrike" cap="none" normalizeH="0" baseline="0" dirty="0" smtClean="0">
                          <a:ln>
                            <a:noFill/>
                          </a:ln>
                          <a:solidFill>
                            <a:srgbClr val="FFFFFF"/>
                          </a:solidFill>
                          <a:effectLst/>
                          <a:latin typeface="Arial Black" pitchFamily="34" charset="0"/>
                        </a:rPr>
                        <a:t>Indirect Benefits of Tourism</a:t>
                      </a:r>
                      <a:endParaRPr kumimoji="0" lang="en-US" sz="20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 Value</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’09-’10</a:t>
                      </a:r>
                      <a:endParaRPr kumimoji="0" lang="en-US" sz="16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smtClean="0">
                          <a:ln>
                            <a:noFill/>
                          </a:ln>
                          <a:solidFill>
                            <a:srgbClr val="FFFFFF"/>
                          </a:solidFill>
                          <a:effectLst/>
                          <a:latin typeface="Arial" charset="0"/>
                        </a:rPr>
                        <a:t>(Millions)</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0" u="none" strike="noStrike" cap="none" normalizeH="0" baseline="0" smtClean="0">
                          <a:ln>
                            <a:noFill/>
                          </a:ln>
                          <a:solidFill>
                            <a:srgbClr val="FFFFFF"/>
                          </a:solidFill>
                          <a:effectLst/>
                          <a:latin typeface="Arial" charset="0"/>
                        </a:rPr>
                        <a:t>Growth</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smtClean="0">
                          <a:ln>
                            <a:noFill/>
                          </a:ln>
                          <a:solidFill>
                            <a:srgbClr val="FFFFFF"/>
                          </a:solidFill>
                          <a:effectLst/>
                          <a:latin typeface="Arial" charset="0"/>
                        </a:rPr>
                        <a:t>Total</a:t>
                      </a:r>
                      <a:endParaRPr kumimoji="0" lang="en-GB" sz="1200" b="1" i="0" u="none" strike="noStrike" cap="none" normalizeH="0" baseline="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A5002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Real estate establishments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99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0.4%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13.0%</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2</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Management of companies and enterprises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51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5.2%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6.7%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3</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Wholesale trade businesses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38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3.5%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5.0%</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4</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Monetary authorities and depository credit </a:t>
                      </a:r>
                      <a:r>
                        <a:rPr lang="en-US" sz="1200" b="1" i="0" u="none" strike="noStrike" dirty="0" smtClean="0">
                          <a:latin typeface="+mn-lt"/>
                        </a:rPr>
                        <a:t>firms</a:t>
                      </a:r>
                      <a:endParaRPr lang="en-US" sz="1200" b="1" i="0" u="none" strike="noStrike" dirty="0">
                        <a:latin typeface="+mn-lt"/>
                      </a:endParaRP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33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4.4%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5</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Electric power generation, transmission, and distribution</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34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4.6%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4.5%</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73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6</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Telecommunications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3.5%</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7</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Insurance carriers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3.5%</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8</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Employment services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2.8%</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9</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Food services and drinking places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3.1%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2.8%</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10</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Services to buildings and dwellings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11</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Accounting, tax </a:t>
                      </a:r>
                      <a:r>
                        <a:rPr lang="en-US" sz="1200" b="1" i="0" u="none" strike="noStrike" dirty="0" smtClean="0">
                          <a:latin typeface="+mn-lt"/>
                        </a:rPr>
                        <a:t>preparation and bookkeeping </a:t>
                      </a:r>
                      <a:r>
                        <a:rPr lang="en-US" sz="1200" b="1" i="0" u="none" strike="noStrike" dirty="0">
                          <a:latin typeface="+mn-lt"/>
                        </a:rPr>
                        <a:t>services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2.3%</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12</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Legal services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15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2.0%</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13</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US Postal Service</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4.4%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14</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Other state and local government enterprises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1.5%</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15</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Radio and television broadcasting</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3.3%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1.5%</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mn-lt"/>
                        </a:rPr>
                        <a:t>Other Industries</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a:latin typeface="+mn-lt"/>
                        </a:rPr>
                        <a:t>238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2.4%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mn-lt"/>
                        </a:rPr>
                        <a:t>31.0%</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mn-lt"/>
                        </a:rPr>
                        <a:t>Investment</a:t>
                      </a:r>
                    </a:p>
                  </a:txBody>
                  <a:tcPr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mn-lt"/>
                        </a:rPr>
                        <a:t>89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mn-lt"/>
                        </a:rPr>
                        <a:t>-6.7%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mn-lt"/>
                        </a:rPr>
                        <a:t>11.7%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7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mn-lt"/>
                        </a:rPr>
                        <a:t>Total</a:t>
                      </a:r>
                    </a:p>
                  </a:txBody>
                  <a:tcPr marR="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mn-lt"/>
                        </a:rPr>
                        <a:t>767</a:t>
                      </a:r>
                    </a:p>
                  </a:txBody>
                  <a:tcPr marL="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mn-lt"/>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mn-lt"/>
                        </a:rPr>
                        <a:t>100.0%</a:t>
                      </a:r>
                    </a:p>
                  </a:txBody>
                  <a:tcPr marL="0" marT="0" marB="0" anchor="b">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27879" name="Text Box 135"/>
          <p:cNvSpPr txBox="1">
            <a:spLocks noChangeArrowheads="1"/>
          </p:cNvSpPr>
          <p:nvPr/>
        </p:nvSpPr>
        <p:spPr bwMode="auto">
          <a:xfrm>
            <a:off x="865188" y="6480175"/>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t>Non-Core Tourism – Construction Benefits</a:t>
            </a:r>
          </a:p>
        </p:txBody>
      </p:sp>
      <p:sp>
        <p:nvSpPr>
          <p:cNvPr id="928771" name="Rectangle 3"/>
          <p:cNvSpPr>
            <a:spLocks noChangeArrowheads="1"/>
          </p:cNvSpPr>
          <p:nvPr/>
        </p:nvSpPr>
        <p:spPr bwMode="auto">
          <a:xfrm>
            <a:off x="762000" y="1290638"/>
            <a:ext cx="7038975" cy="685800"/>
          </a:xfrm>
          <a:prstGeom prst="rect">
            <a:avLst/>
          </a:prstGeom>
          <a:noFill/>
          <a:ln w="9525">
            <a:noFill/>
            <a:miter lim="800000"/>
            <a:headEnd/>
            <a:tailEnd/>
          </a:ln>
          <a:effectLst/>
        </p:spPr>
        <p:txBody>
          <a:bodyPr anchor="ctr"/>
          <a:lstStyle/>
          <a:p>
            <a:pPr algn="ctr">
              <a:buClr>
                <a:srgbClr val="A50021"/>
              </a:buClr>
            </a:pPr>
            <a:r>
              <a:rPr lang="en-US" altLang="en-US" sz="2000" b="1" dirty="0" smtClean="0"/>
              <a:t>The increase in private investment was more than offset by a decline in stimulus driven public spending</a:t>
            </a:r>
            <a:endParaRPr lang="en-US" altLang="en-US" sz="2000" b="1" dirty="0"/>
          </a:p>
        </p:txBody>
      </p:sp>
      <p:sp>
        <p:nvSpPr>
          <p:cNvPr id="928772" name="Text Box 4"/>
          <p:cNvSpPr txBox="1">
            <a:spLocks noChangeArrowheads="1"/>
          </p:cNvSpPr>
          <p:nvPr/>
        </p:nvSpPr>
        <p:spPr bwMode="auto">
          <a:xfrm>
            <a:off x="854075" y="5692775"/>
            <a:ext cx="1293813" cy="244475"/>
          </a:xfrm>
          <a:prstGeom prst="rect">
            <a:avLst/>
          </a:prstGeom>
          <a:noFill/>
          <a:ln w="9525" algn="ctr">
            <a:noFill/>
            <a:miter lim="800000"/>
            <a:headEnd/>
            <a:tailEnd/>
          </a:ln>
          <a:effectLst/>
        </p:spPr>
        <p:txBody>
          <a:bodyPr wrap="none">
            <a:spAutoFit/>
          </a:bodyPr>
          <a:lstStyle/>
          <a:p>
            <a:r>
              <a:rPr lang="en-US" sz="1000" i="1"/>
              <a:t>Source:  FW Dodge</a:t>
            </a:r>
          </a:p>
        </p:txBody>
      </p:sp>
      <p:sp>
        <p:nvSpPr>
          <p:cNvPr id="928773" name="Text Box 5"/>
          <p:cNvSpPr txBox="1">
            <a:spLocks noChangeArrowheads="1"/>
          </p:cNvSpPr>
          <p:nvPr/>
        </p:nvSpPr>
        <p:spPr bwMode="auto">
          <a:xfrm>
            <a:off x="425450" y="5991225"/>
            <a:ext cx="8080375" cy="668338"/>
          </a:xfrm>
          <a:prstGeom prst="rect">
            <a:avLst/>
          </a:prstGeom>
          <a:noFill/>
          <a:ln w="9525" algn="ctr">
            <a:noFill/>
            <a:miter lim="800000"/>
            <a:headEnd/>
            <a:tailEnd/>
          </a:ln>
          <a:effectLst/>
        </p:spPr>
        <p:txBody>
          <a:bodyPr>
            <a:spAutoFit/>
          </a:bodyPr>
          <a:lstStyle/>
          <a:p>
            <a:pPr>
              <a:lnSpc>
                <a:spcPct val="90000"/>
              </a:lnSpc>
            </a:pPr>
            <a:r>
              <a:rPr lang="en-US" sz="1400"/>
              <a:t>Data is “Value of Construction Contracts”, measuring the value of government and private construction at the time when work begins, encompassing total value for entire projects which start or break ground in a given year, excluding ancillary costs such as land acquisition. </a:t>
            </a:r>
          </a:p>
        </p:txBody>
      </p:sp>
      <p:pic>
        <p:nvPicPr>
          <p:cNvPr id="3074" name="Picture 2"/>
          <p:cNvPicPr>
            <a:picLocks noChangeAspect="1" noChangeArrowheads="1"/>
          </p:cNvPicPr>
          <p:nvPr/>
        </p:nvPicPr>
        <p:blipFill>
          <a:blip r:embed="rId2" cstate="print"/>
          <a:srcRect/>
          <a:stretch>
            <a:fillRect/>
          </a:stretch>
        </p:blipFill>
        <p:spPr bwMode="auto">
          <a:xfrm>
            <a:off x="1079500" y="1801533"/>
            <a:ext cx="6388100" cy="43484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r>
              <a:rPr lang="en-US" sz="2200" dirty="0"/>
              <a:t>Tourism Generated $</a:t>
            </a:r>
            <a:r>
              <a:rPr lang="en-US" sz="2200" dirty="0" smtClean="0"/>
              <a:t>930M </a:t>
            </a:r>
            <a:r>
              <a:rPr lang="en-US" sz="2200" dirty="0"/>
              <a:t>in Total Tax Revenue in </a:t>
            </a:r>
            <a:r>
              <a:rPr lang="en-US" sz="2200" dirty="0" smtClean="0"/>
              <a:t>2010</a:t>
            </a:r>
            <a:endParaRPr lang="en-US" sz="2200" dirty="0"/>
          </a:p>
        </p:txBody>
      </p:sp>
      <p:sp>
        <p:nvSpPr>
          <p:cNvPr id="929795" name="Rectangle 3"/>
          <p:cNvSpPr>
            <a:spLocks noGrp="1" noChangeArrowheads="1"/>
          </p:cNvSpPr>
          <p:nvPr>
            <p:ph type="body" idx="1"/>
          </p:nvPr>
        </p:nvSpPr>
        <p:spPr/>
        <p:txBody>
          <a:bodyPr/>
          <a:lstStyle/>
          <a:p>
            <a:pPr>
              <a:lnSpc>
                <a:spcPct val="90000"/>
              </a:lnSpc>
              <a:spcBef>
                <a:spcPct val="100000"/>
              </a:spcBef>
            </a:pPr>
            <a:r>
              <a:rPr lang="en-US" sz="2000" dirty="0"/>
              <a:t>Tourism activity generated $</a:t>
            </a:r>
            <a:r>
              <a:rPr lang="en-US" sz="2000" dirty="0" smtClean="0"/>
              <a:t>541 </a:t>
            </a:r>
            <a:r>
              <a:rPr lang="en-US" sz="2000" dirty="0"/>
              <a:t>million in state and local government revenue in </a:t>
            </a:r>
            <a:r>
              <a:rPr lang="en-US" sz="2000" dirty="0" smtClean="0"/>
              <a:t>2010, </a:t>
            </a:r>
            <a:r>
              <a:rPr lang="en-US" sz="2000" dirty="0"/>
              <a:t>a </a:t>
            </a:r>
            <a:r>
              <a:rPr lang="en-US" sz="2000" dirty="0" smtClean="0"/>
              <a:t>0.3% </a:t>
            </a:r>
            <a:r>
              <a:rPr lang="en-US" sz="2000" dirty="0"/>
              <a:t>decrease over </a:t>
            </a:r>
            <a:r>
              <a:rPr lang="en-US" sz="2000" dirty="0" smtClean="0"/>
              <a:t>2009.</a:t>
            </a:r>
            <a:endParaRPr lang="en-US" sz="2000" dirty="0"/>
          </a:p>
          <a:p>
            <a:pPr>
              <a:lnSpc>
                <a:spcPct val="90000"/>
              </a:lnSpc>
              <a:spcBef>
                <a:spcPct val="100000"/>
              </a:spcBef>
            </a:pPr>
            <a:r>
              <a:rPr lang="en-US" sz="2000" dirty="0"/>
              <a:t>In </a:t>
            </a:r>
            <a:r>
              <a:rPr lang="en-US" sz="2000" dirty="0" smtClean="0"/>
              <a:t>2010, </a:t>
            </a:r>
            <a:r>
              <a:rPr lang="en-US" sz="2000" dirty="0"/>
              <a:t>$</a:t>
            </a:r>
            <a:r>
              <a:rPr lang="en-US" sz="2000" dirty="0" smtClean="0"/>
              <a:t>374 </a:t>
            </a:r>
            <a:r>
              <a:rPr lang="en-US" sz="2000" dirty="0"/>
              <a:t>million in state tax revenue was generated by the travel &amp; tourism sector in Rhode Island. </a:t>
            </a:r>
            <a:r>
              <a:rPr lang="en-US" sz="2000" dirty="0" smtClean="0"/>
              <a:t>Indirect </a:t>
            </a:r>
            <a:r>
              <a:rPr lang="en-US" sz="2000" dirty="0"/>
              <a:t>business tax (sales tax) and the gaming taxes are the two largest contributors.</a:t>
            </a:r>
          </a:p>
          <a:p>
            <a:pPr>
              <a:lnSpc>
                <a:spcPct val="90000"/>
              </a:lnSpc>
              <a:spcBef>
                <a:spcPct val="100000"/>
              </a:spcBef>
            </a:pPr>
            <a:r>
              <a:rPr lang="en-US" altLang="en-US" sz="2000" dirty="0"/>
              <a:t>Tourism contributes disproportionately to state &amp; local tax revenue. </a:t>
            </a:r>
            <a:r>
              <a:rPr lang="en-US" altLang="en-US" sz="2000" dirty="0" smtClean="0"/>
              <a:t>While Total </a:t>
            </a:r>
            <a:r>
              <a:rPr lang="en-US" altLang="en-US" sz="2000" dirty="0"/>
              <a:t>Tourism is responsible for </a:t>
            </a:r>
            <a:r>
              <a:rPr lang="en-US" altLang="en-US" sz="2000" dirty="0" smtClean="0"/>
              <a:t>5.0% </a:t>
            </a:r>
            <a:r>
              <a:rPr lang="en-US" altLang="en-US" sz="2000" dirty="0"/>
              <a:t>of total RI GSP, it contributed </a:t>
            </a:r>
            <a:r>
              <a:rPr lang="en-US" altLang="en-US" sz="2000" dirty="0" smtClean="0"/>
              <a:t>8.4% </a:t>
            </a:r>
            <a:r>
              <a:rPr lang="en-US" altLang="en-US" sz="2000" dirty="0"/>
              <a:t>of state government revenue in </a:t>
            </a:r>
            <a:r>
              <a:rPr lang="en-US" altLang="en-US" sz="2000" dirty="0" smtClean="0"/>
              <a:t>2010.</a:t>
            </a:r>
            <a:endParaRPr lang="en-US" altLang="en-US" sz="2000" dirty="0"/>
          </a:p>
          <a:p>
            <a:pPr>
              <a:lnSpc>
                <a:spcPct val="90000"/>
              </a:lnSpc>
              <a:spcBef>
                <a:spcPct val="100000"/>
              </a:spcBef>
            </a:pPr>
            <a:r>
              <a:rPr lang="en-US" sz="2000" dirty="0"/>
              <a:t>If tourism didn’t exist, each RI household would pay $</a:t>
            </a:r>
            <a:r>
              <a:rPr lang="en-US" sz="2000" dirty="0" smtClean="0"/>
              <a:t>1,310 </a:t>
            </a:r>
            <a:r>
              <a:rPr lang="en-US" sz="2000" dirty="0"/>
              <a:t>more in taxes to maintain the current level of state and local tax receipts.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en-US"/>
              <a:t>State and Local Government Revenue</a:t>
            </a:r>
          </a:p>
        </p:txBody>
      </p:sp>
      <p:graphicFrame>
        <p:nvGraphicFramePr>
          <p:cNvPr id="930948" name="Group 132"/>
          <p:cNvGraphicFramePr>
            <a:graphicFrameLocks noGrp="1"/>
          </p:cNvGraphicFramePr>
          <p:nvPr/>
        </p:nvGraphicFramePr>
        <p:xfrm>
          <a:off x="1219200" y="1765300"/>
          <a:ext cx="6638925" cy="4297680"/>
        </p:xfrm>
        <a:graphic>
          <a:graphicData uri="http://schemas.openxmlformats.org/drawingml/2006/table">
            <a:tbl>
              <a:tblPr/>
              <a:tblGrid>
                <a:gridCol w="3535363"/>
                <a:gridCol w="1438275"/>
                <a:gridCol w="1665287"/>
              </a:tblGrid>
              <a:tr h="166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Tax Revenues from Tourism (TSA)</a:t>
                      </a: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2010 </a:t>
                      </a:r>
                      <a:r>
                        <a:rPr kumimoji="0" lang="en-US" sz="1200" b="1" i="1" u="none" strike="noStrike" cap="none" normalizeH="0" baseline="0" dirty="0" smtClean="0">
                          <a:ln>
                            <a:noFill/>
                          </a:ln>
                          <a:solidFill>
                            <a:schemeClr val="bg1"/>
                          </a:solidFill>
                          <a:effectLst/>
                          <a:latin typeface="Arial" charset="0"/>
                        </a:rPr>
                        <a:t>(Million)</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’09-’10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Government</a:t>
                      </a: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79.4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117.1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-0.3%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Social Security &amp; 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191.7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-0.2%</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388.2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-0.5%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0" i="0" u="none" strike="noStrike" cap="none" normalizeH="0" baseline="0" dirty="0" smtClean="0">
                        <a:ln>
                          <a:noFill/>
                        </a:ln>
                        <a:solidFill>
                          <a:schemeClr val="tx1"/>
                        </a:solidFill>
                        <a:effectLst/>
                        <a:latin typeface="Arial" charset="0"/>
                      </a:endParaRPr>
                    </a:p>
                  </a:txBody>
                  <a:tcPr marR="457200" marT="9144" marB="9144" anchor="ctr" horzOverflow="overflow">
                    <a:lnL w="12700" cap="flat" cmpd="sng" algn="ctr">
                      <a:solidFill>
                        <a:schemeClr val="tx1"/>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12.8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37.3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-0.3%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Sales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115.4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-0.4%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Licenses &amp; Fees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9.7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-0.3%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Gaming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a:latin typeface="Arial"/>
                        </a:rPr>
                        <a:t>145.7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1.6%</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a:latin typeface="Arial"/>
                        </a:rPr>
                        <a:t>45.0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State Share of Occupancy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a:latin typeface="Arial"/>
                        </a:rPr>
                        <a:t>8.4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10.1%</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374.3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0.4%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Local Share of Occupancy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7.4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10.1%</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Property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159.8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-0.4%</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chemeClr val="tx1"/>
                          </a:solidFill>
                          <a:effectLst/>
                          <a:latin typeface="Arial" charset="0"/>
                        </a:rPr>
                        <a:t>Local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167.2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0.0%</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chemeClr val="tx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929.7</a:t>
                      </a:r>
                    </a:p>
                  </a:txBody>
                  <a:tcPr marL="0"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a:solidFill>
                            <a:srgbClr val="FFFFFF"/>
                          </a:solidFill>
                          <a:latin typeface="Arial"/>
                        </a:rPr>
                        <a:t>0.0%</a:t>
                      </a:r>
                    </a:p>
                  </a:txBody>
                  <a:tcPr marL="0" marR="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30910" name="Text Box 94"/>
          <p:cNvSpPr txBox="1">
            <a:spLocks noChangeArrowheads="1"/>
          </p:cNvSpPr>
          <p:nvPr/>
        </p:nvSpPr>
        <p:spPr bwMode="auto">
          <a:xfrm>
            <a:off x="560388" y="6429375"/>
            <a:ext cx="4178300" cy="244475"/>
          </a:xfrm>
          <a:prstGeom prst="rect">
            <a:avLst/>
          </a:prstGeom>
          <a:noFill/>
          <a:ln w="9525" algn="ctr">
            <a:noFill/>
            <a:miter lim="800000"/>
            <a:headEnd/>
            <a:tailEnd/>
          </a:ln>
          <a:effectLst/>
        </p:spPr>
        <p:txBody>
          <a:bodyPr wrap="none">
            <a:spAutoFit/>
          </a:bodyPr>
          <a:lstStyle/>
          <a:p>
            <a:r>
              <a:rPr lang="en-US" sz="1000" i="1"/>
              <a:t>* Remainder of Room Tax not distributed back to local towns and cities.</a:t>
            </a:r>
          </a:p>
        </p:txBody>
      </p:sp>
      <p:sp>
        <p:nvSpPr>
          <p:cNvPr id="930930" name="Text Box 114"/>
          <p:cNvSpPr txBox="1">
            <a:spLocks noChangeArrowheads="1"/>
          </p:cNvSpPr>
          <p:nvPr/>
        </p:nvSpPr>
        <p:spPr bwMode="auto">
          <a:xfrm>
            <a:off x="1246188" y="6118225"/>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sp>
        <p:nvSpPr>
          <p:cNvPr id="6" name="Oval 92"/>
          <p:cNvSpPr>
            <a:spLocks noChangeArrowheads="1"/>
          </p:cNvSpPr>
          <p:nvPr/>
        </p:nvSpPr>
        <p:spPr bwMode="auto">
          <a:xfrm>
            <a:off x="6575425" y="4473575"/>
            <a:ext cx="889000" cy="279400"/>
          </a:xfrm>
          <a:prstGeom prst="ellipse">
            <a:avLst/>
          </a:prstGeom>
          <a:noFill/>
          <a:ln w="9525" algn="ctr">
            <a:solidFill>
              <a:srgbClr val="6436D6"/>
            </a:solidFill>
            <a:round/>
            <a:headEnd/>
            <a:tailEnd/>
          </a:ln>
          <a:effectLst/>
        </p:spPr>
        <p:txBody>
          <a:bodyPr wrap="none" anchor="ctr"/>
          <a:lstStyle/>
          <a:p>
            <a:endParaRPr lang="en-US"/>
          </a:p>
        </p:txBody>
      </p:sp>
      <p:sp>
        <p:nvSpPr>
          <p:cNvPr id="7" name="Oval 93"/>
          <p:cNvSpPr>
            <a:spLocks noChangeArrowheads="1"/>
          </p:cNvSpPr>
          <p:nvPr/>
        </p:nvSpPr>
        <p:spPr bwMode="auto">
          <a:xfrm>
            <a:off x="6553200" y="4076700"/>
            <a:ext cx="889000" cy="279400"/>
          </a:xfrm>
          <a:prstGeom prst="ellipse">
            <a:avLst/>
          </a:prstGeom>
          <a:noFill/>
          <a:ln w="9525" algn="ctr">
            <a:solidFill>
              <a:srgbClr val="A5002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AutoShape 2"/>
          <p:cNvSpPr>
            <a:spLocks noChangeArrowheads="1"/>
          </p:cNvSpPr>
          <p:nvPr/>
        </p:nvSpPr>
        <p:spPr bwMode="auto">
          <a:xfrm>
            <a:off x="1022350" y="1400175"/>
            <a:ext cx="7885113" cy="5381625"/>
          </a:xfrm>
          <a:prstGeom prst="roundRect">
            <a:avLst>
              <a:gd name="adj" fmla="val 16667"/>
            </a:avLst>
          </a:prstGeom>
          <a:blipFill dpi="0" rotWithShape="1">
            <a:blip r:embed="rId2" cstate="print"/>
            <a:srcRect/>
            <a:stretch>
              <a:fillRect/>
            </a:stretch>
          </a:blipFill>
          <a:ln w="28575" algn="ctr">
            <a:solidFill>
              <a:srgbClr val="CAD3DC"/>
            </a:solidFill>
            <a:round/>
            <a:headEnd/>
            <a:tailEnd/>
          </a:ln>
          <a:effectLst/>
        </p:spPr>
        <p:txBody>
          <a:bodyPr lIns="0" rIns="0" anchor="b"/>
          <a:lstStyle/>
          <a:p>
            <a:pPr algn="r"/>
            <a:r>
              <a:rPr lang="en-US" b="1" dirty="0"/>
              <a:t>Gross State Product:        </a:t>
            </a:r>
            <a:r>
              <a:rPr lang="en-US" dirty="0">
                <a:latin typeface="Arial Black" pitchFamily="34" charset="0"/>
              </a:rPr>
              <a:t>$</a:t>
            </a:r>
            <a:r>
              <a:rPr lang="en-US" dirty="0" smtClean="0">
                <a:latin typeface="Arial Black" pitchFamily="34" charset="0"/>
              </a:rPr>
              <a:t>3.36 </a:t>
            </a:r>
            <a:r>
              <a:rPr lang="en-US" dirty="0">
                <a:latin typeface="Arial Black" pitchFamily="34" charset="0"/>
              </a:rPr>
              <a:t>billion </a:t>
            </a:r>
          </a:p>
          <a:p>
            <a:pPr lvl="4" algn="r"/>
            <a:r>
              <a:rPr lang="en-US" sz="1600" b="1" dirty="0"/>
              <a:t>       </a:t>
            </a:r>
            <a:r>
              <a:rPr lang="en-US" sz="1600" b="1" dirty="0" smtClean="0"/>
              <a:t>7.0 </a:t>
            </a:r>
            <a:r>
              <a:rPr lang="en-US" sz="1600" b="1" dirty="0"/>
              <a:t>% of GSP</a:t>
            </a:r>
          </a:p>
          <a:p>
            <a:pPr algn="r"/>
            <a:r>
              <a:rPr lang="en-US" b="1" dirty="0"/>
              <a:t>Total Employment:       </a:t>
            </a:r>
            <a:r>
              <a:rPr lang="en-US" dirty="0" smtClean="0">
                <a:latin typeface="Arial Black" pitchFamily="34" charset="0"/>
              </a:rPr>
              <a:t>65,925 </a:t>
            </a:r>
            <a:r>
              <a:rPr lang="en-US" dirty="0">
                <a:latin typeface="Arial Black" pitchFamily="34" charset="0"/>
              </a:rPr>
              <a:t>jobs </a:t>
            </a:r>
          </a:p>
          <a:p>
            <a:pPr algn="r"/>
            <a:r>
              <a:rPr lang="en-US" sz="1600" b="1" dirty="0"/>
              <a:t>	</a:t>
            </a:r>
            <a:r>
              <a:rPr lang="en-US" sz="1600" b="1" dirty="0" smtClean="0"/>
              <a:t>14.6% </a:t>
            </a:r>
            <a:r>
              <a:rPr lang="en-US" sz="1600" b="1" dirty="0"/>
              <a:t>of Employment</a:t>
            </a:r>
          </a:p>
          <a:p>
            <a:pPr algn="r"/>
            <a:r>
              <a:rPr lang="en-US" sz="1600" b="1" dirty="0"/>
              <a:t> </a:t>
            </a:r>
            <a:endParaRPr lang="en-US" b="1" dirty="0"/>
          </a:p>
          <a:p>
            <a:pPr algn="r">
              <a:spcAft>
                <a:spcPct val="20000"/>
              </a:spcAft>
              <a:buClr>
                <a:srgbClr val="A50021"/>
              </a:buClr>
            </a:pPr>
            <a:r>
              <a:rPr lang="en-US" b="1" dirty="0"/>
              <a:t>Gross State Product:        </a:t>
            </a:r>
            <a:r>
              <a:rPr lang="en-US" dirty="0">
                <a:latin typeface="Arial Black" pitchFamily="34" charset="0"/>
              </a:rPr>
              <a:t>$</a:t>
            </a:r>
            <a:r>
              <a:rPr lang="en-US" dirty="0" smtClean="0">
                <a:latin typeface="Arial Black" pitchFamily="34" charset="0"/>
              </a:rPr>
              <a:t>2.37 </a:t>
            </a:r>
            <a:r>
              <a:rPr lang="en-US" dirty="0">
                <a:latin typeface="Arial Black" pitchFamily="34" charset="0"/>
              </a:rPr>
              <a:t>billion</a:t>
            </a:r>
            <a:r>
              <a:rPr lang="en-US" b="1" dirty="0"/>
              <a:t> </a:t>
            </a:r>
          </a:p>
          <a:p>
            <a:pPr lvl="4" algn="r">
              <a:spcAft>
                <a:spcPct val="20000"/>
              </a:spcAft>
              <a:buClr>
                <a:srgbClr val="A50021"/>
              </a:buClr>
            </a:pPr>
            <a:r>
              <a:rPr lang="en-US" b="1" dirty="0"/>
              <a:t>        5.0</a:t>
            </a:r>
            <a:r>
              <a:rPr lang="en-US" sz="1600" b="1" dirty="0"/>
              <a:t>% of GSP</a:t>
            </a:r>
          </a:p>
          <a:p>
            <a:pPr algn="r">
              <a:spcAft>
                <a:spcPct val="20000"/>
              </a:spcAft>
              <a:buClr>
                <a:srgbClr val="A50021"/>
              </a:buClr>
            </a:pPr>
            <a:r>
              <a:rPr lang="en-US" b="1" dirty="0"/>
              <a:t>Total Employment:          </a:t>
            </a:r>
            <a:r>
              <a:rPr lang="en-US" b="1" dirty="0" smtClean="0"/>
              <a:t>4</a:t>
            </a:r>
            <a:r>
              <a:rPr lang="en-US" dirty="0" smtClean="0">
                <a:latin typeface="Arial Black" pitchFamily="34" charset="0"/>
              </a:rPr>
              <a:t>1,932 jobs </a:t>
            </a:r>
            <a:endParaRPr lang="en-US" dirty="0">
              <a:latin typeface="Arial Black" pitchFamily="34" charset="0"/>
            </a:endParaRPr>
          </a:p>
          <a:p>
            <a:pPr algn="r">
              <a:lnSpc>
                <a:spcPct val="110000"/>
              </a:lnSpc>
              <a:spcAft>
                <a:spcPct val="20000"/>
              </a:spcAft>
              <a:buClr>
                <a:srgbClr val="A50021"/>
              </a:buClr>
            </a:pPr>
            <a:r>
              <a:rPr lang="en-US" b="1" dirty="0"/>
              <a:t>	</a:t>
            </a:r>
            <a:r>
              <a:rPr lang="en-US" b="1" dirty="0" smtClean="0"/>
              <a:t>9.3</a:t>
            </a:r>
            <a:r>
              <a:rPr lang="en-US" sz="1600" b="1" dirty="0" smtClean="0"/>
              <a:t>% </a:t>
            </a:r>
            <a:r>
              <a:rPr lang="en-US" sz="1600" b="1" dirty="0"/>
              <a:t>of Employment</a:t>
            </a:r>
          </a:p>
          <a:p>
            <a:pPr algn="r">
              <a:lnSpc>
                <a:spcPct val="110000"/>
              </a:lnSpc>
              <a:spcAft>
                <a:spcPct val="20000"/>
              </a:spcAft>
              <a:buClr>
                <a:srgbClr val="A50021"/>
              </a:buClr>
            </a:pPr>
            <a:endParaRPr lang="en-US" sz="1600" b="1" dirty="0"/>
          </a:p>
          <a:p>
            <a:pPr algn="r">
              <a:spcAft>
                <a:spcPct val="20000"/>
              </a:spcAft>
            </a:pPr>
            <a:r>
              <a:rPr lang="en-US" b="1" dirty="0"/>
              <a:t>Core GSP:	</a:t>
            </a:r>
            <a:r>
              <a:rPr lang="en-US" dirty="0">
                <a:latin typeface="Arial Black" pitchFamily="34" charset="0"/>
              </a:rPr>
              <a:t>$</a:t>
            </a:r>
            <a:r>
              <a:rPr lang="en-US" dirty="0" smtClean="0">
                <a:latin typeface="Arial Black" pitchFamily="34" charset="0"/>
              </a:rPr>
              <a:t>1.64 </a:t>
            </a:r>
            <a:r>
              <a:rPr lang="en-US" dirty="0">
                <a:latin typeface="Arial Black" pitchFamily="34" charset="0"/>
              </a:rPr>
              <a:t>billion </a:t>
            </a:r>
          </a:p>
          <a:p>
            <a:pPr algn="r">
              <a:spcAft>
                <a:spcPct val="20000"/>
              </a:spcAft>
            </a:pPr>
            <a:r>
              <a:rPr lang="en-US" sz="1600" b="1" dirty="0" smtClean="0"/>
              <a:t>3.4% </a:t>
            </a:r>
            <a:r>
              <a:rPr lang="en-US" sz="1600" b="1" dirty="0"/>
              <a:t>of GSP</a:t>
            </a:r>
          </a:p>
          <a:p>
            <a:pPr algn="r">
              <a:lnSpc>
                <a:spcPct val="110000"/>
              </a:lnSpc>
              <a:spcAft>
                <a:spcPct val="20000"/>
              </a:spcAft>
            </a:pPr>
            <a:r>
              <a:rPr lang="en-US" b="1" dirty="0"/>
              <a:t>Core Employment:          </a:t>
            </a:r>
            <a:r>
              <a:rPr lang="en-US" dirty="0" smtClean="0">
                <a:latin typeface="Arial Black" pitchFamily="34" charset="0"/>
              </a:rPr>
              <a:t>32,986 </a:t>
            </a:r>
            <a:r>
              <a:rPr lang="en-US" dirty="0">
                <a:latin typeface="Arial Black" pitchFamily="34" charset="0"/>
              </a:rPr>
              <a:t>jobs</a:t>
            </a:r>
          </a:p>
          <a:p>
            <a:pPr algn="r">
              <a:lnSpc>
                <a:spcPct val="110000"/>
              </a:lnSpc>
              <a:spcAft>
                <a:spcPct val="20000"/>
              </a:spcAft>
            </a:pPr>
            <a:r>
              <a:rPr lang="en-US" sz="1600" b="1" dirty="0" smtClean="0"/>
              <a:t>7.3% </a:t>
            </a:r>
            <a:r>
              <a:rPr lang="en-US" sz="1600" b="1" dirty="0"/>
              <a:t>of Employment</a:t>
            </a:r>
          </a:p>
          <a:p>
            <a:pPr algn="r">
              <a:lnSpc>
                <a:spcPct val="110000"/>
              </a:lnSpc>
              <a:spcAft>
                <a:spcPct val="20000"/>
              </a:spcAft>
            </a:pPr>
            <a:r>
              <a:rPr lang="en-US" sz="1600" b="1" dirty="0"/>
              <a:t> </a:t>
            </a:r>
          </a:p>
        </p:txBody>
      </p:sp>
      <p:sp>
        <p:nvSpPr>
          <p:cNvPr id="931843" name="Rectangle 3"/>
          <p:cNvSpPr>
            <a:spLocks noGrp="1" noChangeArrowheads="1"/>
          </p:cNvSpPr>
          <p:nvPr>
            <p:ph type="title"/>
          </p:nvPr>
        </p:nvSpPr>
        <p:spPr/>
        <p:txBody>
          <a:bodyPr/>
          <a:lstStyle/>
          <a:p>
            <a:r>
              <a:rPr lang="en-US"/>
              <a:t>How Important?</a:t>
            </a:r>
          </a:p>
        </p:txBody>
      </p:sp>
      <p:sp>
        <p:nvSpPr>
          <p:cNvPr id="931844" name="AutoShape 4" descr="#1 Beach RGB"/>
          <p:cNvSpPr>
            <a:spLocks noChangeArrowheads="1"/>
          </p:cNvSpPr>
          <p:nvPr/>
        </p:nvSpPr>
        <p:spPr bwMode="auto">
          <a:xfrm>
            <a:off x="273050" y="2095500"/>
            <a:ext cx="2747963" cy="3533775"/>
          </a:xfrm>
          <a:prstGeom prst="roundRect">
            <a:avLst>
              <a:gd name="adj" fmla="val 16667"/>
            </a:avLst>
          </a:prstGeom>
          <a:blipFill dpi="0" rotWithShape="1">
            <a:blip r:embed="rId3" cstate="print"/>
            <a:srcRect/>
            <a:stretch>
              <a:fillRect/>
            </a:stretch>
          </a:blipFill>
          <a:ln w="28575" algn="ctr">
            <a:solidFill>
              <a:srgbClr val="CAD3DC"/>
            </a:solidFill>
            <a:round/>
            <a:headEnd/>
            <a:tailEnd/>
          </a:ln>
          <a:effectLst/>
        </p:spPr>
        <p:txBody>
          <a:bodyPr/>
          <a:lstStyle/>
          <a:p>
            <a:pPr algn="ctr">
              <a:buClr>
                <a:srgbClr val="A50021"/>
              </a:buClr>
            </a:pPr>
            <a:endParaRPr lang="en-US" altLang="en-US" sz="2400" b="1" dirty="0">
              <a:solidFill>
                <a:schemeClr val="bg1"/>
              </a:solidFill>
            </a:endParaRPr>
          </a:p>
          <a:p>
            <a:pPr algn="ctr">
              <a:buClr>
                <a:srgbClr val="A50021"/>
              </a:buClr>
            </a:pPr>
            <a:r>
              <a:rPr lang="en-US" altLang="en-US" sz="2400" b="1" dirty="0">
                <a:solidFill>
                  <a:schemeClr val="bg1"/>
                </a:solidFill>
              </a:rPr>
              <a:t>Total Tourism-related spending of </a:t>
            </a:r>
          </a:p>
          <a:p>
            <a:pPr algn="ctr">
              <a:buClr>
                <a:srgbClr val="A50021"/>
              </a:buClr>
            </a:pPr>
            <a:r>
              <a:rPr lang="en-US" altLang="en-US" sz="2400" dirty="0" smtClean="0">
                <a:solidFill>
                  <a:schemeClr val="bg1"/>
                </a:solidFill>
                <a:latin typeface="Arial Black" pitchFamily="34" charset="0"/>
              </a:rPr>
              <a:t>$5.22 </a:t>
            </a:r>
            <a:r>
              <a:rPr lang="en-US" altLang="en-US" sz="2400" dirty="0">
                <a:solidFill>
                  <a:schemeClr val="bg1"/>
                </a:solidFill>
                <a:latin typeface="Arial Black" pitchFamily="34" charset="0"/>
              </a:rPr>
              <a:t>billion</a:t>
            </a:r>
            <a:endParaRPr lang="en-US" sz="2400" dirty="0">
              <a:solidFill>
                <a:schemeClr val="bg1"/>
              </a:solidFill>
              <a:latin typeface="Arial Black" pitchFamily="34" charset="0"/>
            </a:endParaRPr>
          </a:p>
        </p:txBody>
      </p:sp>
      <p:sp>
        <p:nvSpPr>
          <p:cNvPr id="931845" name="WordArt 5"/>
          <p:cNvSpPr>
            <a:spLocks noChangeArrowheads="1" noChangeShapeType="1" noTextEdit="1"/>
          </p:cNvSpPr>
          <p:nvPr/>
        </p:nvSpPr>
        <p:spPr bwMode="auto">
          <a:xfrm>
            <a:off x="3146425" y="2806700"/>
            <a:ext cx="1725613"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TOTAL TSA</a:t>
            </a:r>
          </a:p>
        </p:txBody>
      </p:sp>
      <p:sp>
        <p:nvSpPr>
          <p:cNvPr id="931846" name="WordArt 6"/>
          <p:cNvSpPr>
            <a:spLocks noChangeArrowheads="1" noChangeShapeType="1" noTextEdit="1"/>
          </p:cNvSpPr>
          <p:nvPr/>
        </p:nvSpPr>
        <p:spPr bwMode="auto">
          <a:xfrm>
            <a:off x="3222625" y="4416425"/>
            <a:ext cx="2193925" cy="296863"/>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CORE TOURISM</a:t>
            </a:r>
          </a:p>
        </p:txBody>
      </p:sp>
      <p:sp>
        <p:nvSpPr>
          <p:cNvPr id="931847" name="WordArt 7"/>
          <p:cNvSpPr>
            <a:spLocks noChangeArrowheads="1" noChangeShapeType="1" noTextEdit="1"/>
          </p:cNvSpPr>
          <p:nvPr/>
        </p:nvSpPr>
        <p:spPr bwMode="auto">
          <a:xfrm>
            <a:off x="2851150" y="1481138"/>
            <a:ext cx="5133975"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TSA + UNDER 50MILE VISITORS</a:t>
            </a:r>
          </a:p>
        </p:txBody>
      </p:sp>
      <p:sp>
        <p:nvSpPr>
          <p:cNvPr id="931848" name="WordArt 8"/>
          <p:cNvSpPr>
            <a:spLocks noChangeArrowheads="1" noChangeShapeType="1" noTextEdit="1"/>
          </p:cNvSpPr>
          <p:nvPr/>
        </p:nvSpPr>
        <p:spPr bwMode="auto">
          <a:xfrm>
            <a:off x="3146425" y="2806700"/>
            <a:ext cx="1725613"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TOTAL TSA</a:t>
            </a:r>
          </a:p>
        </p:txBody>
      </p:sp>
      <p:sp>
        <p:nvSpPr>
          <p:cNvPr id="931849" name="WordArt 9"/>
          <p:cNvSpPr>
            <a:spLocks noChangeArrowheads="1" noChangeShapeType="1" noTextEdit="1"/>
          </p:cNvSpPr>
          <p:nvPr/>
        </p:nvSpPr>
        <p:spPr bwMode="auto">
          <a:xfrm>
            <a:off x="3222625" y="4416425"/>
            <a:ext cx="2193925" cy="296863"/>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CORE TOURISM</a:t>
            </a:r>
          </a:p>
        </p:txBody>
      </p:sp>
      <p:sp>
        <p:nvSpPr>
          <p:cNvPr id="931850" name="Text Box 10"/>
          <p:cNvSpPr txBox="1">
            <a:spLocks noChangeArrowheads="1"/>
          </p:cNvSpPr>
          <p:nvPr/>
        </p:nvSpPr>
        <p:spPr bwMode="auto">
          <a:xfrm>
            <a:off x="1423988" y="6442075"/>
            <a:ext cx="3278187" cy="244475"/>
          </a:xfrm>
          <a:prstGeom prst="rect">
            <a:avLst/>
          </a:prstGeom>
          <a:noFill/>
          <a:ln w="9525" algn="ctr">
            <a:noFill/>
            <a:miter lim="800000"/>
            <a:headEnd/>
            <a:tailEnd/>
          </a:ln>
          <a:effectLst/>
        </p:spPr>
        <p:txBody>
          <a:bodyPr wrap="none">
            <a:spAutoFit/>
          </a:bodyPr>
          <a:lstStyle/>
          <a:p>
            <a:r>
              <a:rPr lang="en-US" sz="1000" i="1"/>
              <a:t>% shown are for total state GSP, including Government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866" name="Rectangle 2"/>
          <p:cNvSpPr>
            <a:spLocks noChangeArrowheads="1"/>
          </p:cNvSpPr>
          <p:nvPr/>
        </p:nvSpPr>
        <p:spPr bwMode="auto">
          <a:xfrm>
            <a:off x="0" y="2590800"/>
            <a:ext cx="9144000" cy="1949450"/>
          </a:xfrm>
          <a:prstGeom prst="rect">
            <a:avLst/>
          </a:prstGeom>
          <a:noFill/>
          <a:ln w="9525">
            <a:noFill/>
            <a:miter lim="800000"/>
            <a:headEnd/>
            <a:tailEnd/>
          </a:ln>
          <a:effectLst/>
        </p:spPr>
        <p:txBody>
          <a:bodyPr anchor="ctr"/>
          <a:lstStyle/>
          <a:p>
            <a:pPr marL="463550" indent="-285750" algn="ctr">
              <a:buClr>
                <a:srgbClr val="990033"/>
              </a:buClr>
              <a:buFont typeface="Wingdings" pitchFamily="2" charset="2"/>
              <a:buNone/>
            </a:pPr>
            <a:r>
              <a:rPr lang="en-US" altLang="en-US" sz="4000" dirty="0" smtClean="0">
                <a:solidFill>
                  <a:srgbClr val="000066"/>
                </a:solidFill>
                <a:latin typeface="Arial Black" pitchFamily="34" charset="0"/>
              </a:rPr>
              <a:t>2010 </a:t>
            </a:r>
            <a:r>
              <a:rPr lang="en-US" altLang="en-US" sz="4000" dirty="0">
                <a:solidFill>
                  <a:srgbClr val="000066"/>
                </a:solidFill>
                <a:latin typeface="Arial Black" pitchFamily="34" charset="0"/>
              </a:rPr>
              <a:t>Rhode Island Tourism</a:t>
            </a:r>
          </a:p>
          <a:p>
            <a:pPr marL="463550" indent="-285750" algn="ctr">
              <a:buClr>
                <a:srgbClr val="990033"/>
              </a:buClr>
              <a:buFont typeface="Wingdings" pitchFamily="2" charset="2"/>
              <a:buNone/>
            </a:pPr>
            <a:r>
              <a:rPr lang="en-US" altLang="en-US" sz="4000" dirty="0">
                <a:solidFill>
                  <a:srgbClr val="000066"/>
                </a:solidFill>
                <a:latin typeface="Arial Black" pitchFamily="34" charset="0"/>
              </a:rPr>
              <a:t>Regional Analysis</a:t>
            </a:r>
            <a:endParaRPr lang="en-US" altLang="en-US" sz="3600" dirty="0">
              <a:solidFill>
                <a:srgbClr val="A5002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3890" name="Picture 2" descr="img_cities-regions_lg"/>
          <p:cNvPicPr>
            <a:picLocks noChangeAspect="1" noChangeArrowheads="1"/>
          </p:cNvPicPr>
          <p:nvPr/>
        </p:nvPicPr>
        <p:blipFill>
          <a:blip r:embed="rId2" cstate="print"/>
          <a:srcRect/>
          <a:stretch>
            <a:fillRect/>
          </a:stretch>
        </p:blipFill>
        <p:spPr bwMode="auto">
          <a:xfrm>
            <a:off x="2811463" y="1766888"/>
            <a:ext cx="3417887" cy="5083175"/>
          </a:xfrm>
          <a:prstGeom prst="rect">
            <a:avLst/>
          </a:prstGeom>
          <a:noFill/>
        </p:spPr>
      </p:pic>
      <p:sp>
        <p:nvSpPr>
          <p:cNvPr id="933891" name="Rectangle 3"/>
          <p:cNvSpPr>
            <a:spLocks noGrp="1" noChangeArrowheads="1"/>
          </p:cNvSpPr>
          <p:nvPr>
            <p:ph type="title"/>
          </p:nvPr>
        </p:nvSpPr>
        <p:spPr/>
        <p:txBody>
          <a:bodyPr/>
          <a:lstStyle/>
          <a:p>
            <a:r>
              <a:rPr lang="en-US" altLang="en-US"/>
              <a:t>Regional Distribution of Tourism</a:t>
            </a:r>
            <a:endParaRPr lang="en-US"/>
          </a:p>
        </p:txBody>
      </p:sp>
      <p:sp>
        <p:nvSpPr>
          <p:cNvPr id="933892" name="Rectangle 4"/>
          <p:cNvSpPr>
            <a:spLocks noGrp="1" noChangeArrowheads="1"/>
          </p:cNvSpPr>
          <p:nvPr>
            <p:ph type="body" sz="half" idx="1"/>
          </p:nvPr>
        </p:nvSpPr>
        <p:spPr>
          <a:xfrm>
            <a:off x="-250825" y="1885950"/>
            <a:ext cx="4038600" cy="4830763"/>
          </a:xfrm>
        </p:spPr>
        <p:txBody>
          <a:bodyPr/>
          <a:lstStyle/>
          <a:p>
            <a:pPr lvl="1">
              <a:lnSpc>
                <a:spcPct val="80000"/>
              </a:lnSpc>
            </a:pPr>
            <a:r>
              <a:rPr lang="en-US" altLang="en-US" sz="1600"/>
              <a:t>Blackstone Valley</a:t>
            </a:r>
          </a:p>
          <a:p>
            <a:pPr lvl="2">
              <a:lnSpc>
                <a:spcPct val="80000"/>
              </a:lnSpc>
            </a:pPr>
            <a:r>
              <a:rPr lang="en-US" sz="1200">
                <a:cs typeface="Arial" charset="0"/>
              </a:rPr>
              <a:t>Burrillville</a:t>
            </a:r>
          </a:p>
          <a:p>
            <a:pPr lvl="2">
              <a:lnSpc>
                <a:spcPct val="80000"/>
              </a:lnSpc>
            </a:pPr>
            <a:r>
              <a:rPr lang="en-US" sz="1200">
                <a:cs typeface="Arial" charset="0"/>
              </a:rPr>
              <a:t>Central Falls</a:t>
            </a:r>
          </a:p>
          <a:p>
            <a:pPr lvl="2">
              <a:lnSpc>
                <a:spcPct val="80000"/>
              </a:lnSpc>
            </a:pPr>
            <a:r>
              <a:rPr lang="en-US" sz="1200">
                <a:cs typeface="Arial" charset="0"/>
              </a:rPr>
              <a:t>Cumberland</a:t>
            </a:r>
          </a:p>
          <a:p>
            <a:pPr lvl="2">
              <a:lnSpc>
                <a:spcPct val="80000"/>
              </a:lnSpc>
            </a:pPr>
            <a:r>
              <a:rPr lang="en-US" sz="1200">
                <a:cs typeface="Arial" charset="0"/>
              </a:rPr>
              <a:t>Glocester</a:t>
            </a:r>
          </a:p>
          <a:p>
            <a:pPr lvl="2">
              <a:lnSpc>
                <a:spcPct val="80000"/>
              </a:lnSpc>
            </a:pPr>
            <a:r>
              <a:rPr lang="en-US" sz="1200">
                <a:cs typeface="Arial" charset="0"/>
              </a:rPr>
              <a:t>Lincoln</a:t>
            </a:r>
          </a:p>
          <a:p>
            <a:pPr lvl="2">
              <a:lnSpc>
                <a:spcPct val="80000"/>
              </a:lnSpc>
            </a:pPr>
            <a:r>
              <a:rPr lang="en-US" sz="1200">
                <a:cs typeface="Arial" charset="0"/>
              </a:rPr>
              <a:t>North Smithfield</a:t>
            </a:r>
          </a:p>
          <a:p>
            <a:pPr lvl="2">
              <a:lnSpc>
                <a:spcPct val="80000"/>
              </a:lnSpc>
            </a:pPr>
            <a:r>
              <a:rPr lang="en-US" sz="1200">
                <a:cs typeface="Arial" charset="0"/>
              </a:rPr>
              <a:t>Pawtucket</a:t>
            </a:r>
          </a:p>
          <a:p>
            <a:pPr lvl="2">
              <a:lnSpc>
                <a:spcPct val="80000"/>
              </a:lnSpc>
            </a:pPr>
            <a:r>
              <a:rPr lang="en-US" sz="1200">
                <a:cs typeface="Arial" charset="0"/>
              </a:rPr>
              <a:t>Smithfield</a:t>
            </a:r>
          </a:p>
          <a:p>
            <a:pPr lvl="2">
              <a:lnSpc>
                <a:spcPct val="80000"/>
              </a:lnSpc>
            </a:pPr>
            <a:r>
              <a:rPr lang="en-US" sz="1200">
                <a:cs typeface="Arial" charset="0"/>
              </a:rPr>
              <a:t>Woonsocket</a:t>
            </a:r>
          </a:p>
          <a:p>
            <a:pPr lvl="1">
              <a:lnSpc>
                <a:spcPct val="80000"/>
              </a:lnSpc>
            </a:pPr>
            <a:r>
              <a:rPr lang="en-US" altLang="en-US" sz="1600"/>
              <a:t>Providence  </a:t>
            </a:r>
          </a:p>
          <a:p>
            <a:pPr lvl="2">
              <a:lnSpc>
                <a:spcPct val="80000"/>
              </a:lnSpc>
            </a:pPr>
            <a:r>
              <a:rPr lang="en-US" altLang="en-US" sz="1200"/>
              <a:t>Providence</a:t>
            </a:r>
          </a:p>
          <a:p>
            <a:pPr lvl="1">
              <a:lnSpc>
                <a:spcPct val="80000"/>
              </a:lnSpc>
            </a:pPr>
            <a:r>
              <a:rPr lang="en-US" altLang="en-US" sz="1600"/>
              <a:t>Warwick </a:t>
            </a:r>
          </a:p>
          <a:p>
            <a:pPr lvl="2">
              <a:lnSpc>
                <a:spcPct val="80000"/>
              </a:lnSpc>
            </a:pPr>
            <a:r>
              <a:rPr lang="en-US" altLang="en-US" sz="1200"/>
              <a:t>Warwick</a:t>
            </a:r>
          </a:p>
          <a:p>
            <a:pPr lvl="1">
              <a:lnSpc>
                <a:spcPct val="80000"/>
              </a:lnSpc>
            </a:pPr>
            <a:r>
              <a:rPr lang="en-US" altLang="en-US" sz="1600"/>
              <a:t>Block Island</a:t>
            </a:r>
          </a:p>
          <a:p>
            <a:pPr lvl="2">
              <a:lnSpc>
                <a:spcPct val="80000"/>
              </a:lnSpc>
            </a:pPr>
            <a:r>
              <a:rPr lang="en-US" altLang="en-US" sz="1200"/>
              <a:t>Block Island</a:t>
            </a:r>
          </a:p>
          <a:p>
            <a:pPr lvl="1">
              <a:lnSpc>
                <a:spcPct val="80000"/>
              </a:lnSpc>
            </a:pPr>
            <a:r>
              <a:rPr lang="en-US" altLang="en-US" sz="1600"/>
              <a:t>Balance of State</a:t>
            </a:r>
          </a:p>
          <a:p>
            <a:pPr lvl="2">
              <a:lnSpc>
                <a:spcPct val="80000"/>
              </a:lnSpc>
            </a:pPr>
            <a:r>
              <a:rPr lang="en-US" sz="1200">
                <a:cs typeface="Arial" charset="0"/>
              </a:rPr>
              <a:t>Cranston</a:t>
            </a:r>
          </a:p>
          <a:p>
            <a:pPr lvl="2">
              <a:lnSpc>
                <a:spcPct val="80000"/>
              </a:lnSpc>
            </a:pPr>
            <a:r>
              <a:rPr lang="en-US" sz="1200">
                <a:cs typeface="Arial" charset="0"/>
              </a:rPr>
              <a:t>Foster</a:t>
            </a:r>
          </a:p>
          <a:p>
            <a:pPr lvl="2">
              <a:lnSpc>
                <a:spcPct val="80000"/>
              </a:lnSpc>
            </a:pPr>
            <a:r>
              <a:rPr lang="en-US" sz="1200">
                <a:cs typeface="Arial" charset="0"/>
              </a:rPr>
              <a:t>Johnston</a:t>
            </a:r>
          </a:p>
          <a:p>
            <a:pPr lvl="2">
              <a:lnSpc>
                <a:spcPct val="80000"/>
              </a:lnSpc>
            </a:pPr>
            <a:r>
              <a:rPr lang="en-US" sz="1200">
                <a:cs typeface="Arial" charset="0"/>
              </a:rPr>
              <a:t>North Providence</a:t>
            </a:r>
          </a:p>
          <a:p>
            <a:pPr lvl="2">
              <a:lnSpc>
                <a:spcPct val="80000"/>
              </a:lnSpc>
            </a:pPr>
            <a:r>
              <a:rPr lang="en-US" sz="1200">
                <a:cs typeface="Arial" charset="0"/>
              </a:rPr>
              <a:t>Scituate</a:t>
            </a:r>
          </a:p>
          <a:p>
            <a:pPr lvl="2">
              <a:lnSpc>
                <a:spcPct val="80000"/>
              </a:lnSpc>
            </a:pPr>
            <a:r>
              <a:rPr lang="en-US" sz="1200">
                <a:cs typeface="Arial" charset="0"/>
              </a:rPr>
              <a:t>West Warwick</a:t>
            </a:r>
            <a:endParaRPr lang="en-US" altLang="en-US" sz="1200">
              <a:cs typeface="Arial" charset="0"/>
            </a:endParaRPr>
          </a:p>
        </p:txBody>
      </p:sp>
      <p:sp>
        <p:nvSpPr>
          <p:cNvPr id="933893" name="Text Box 5"/>
          <p:cNvSpPr txBox="1">
            <a:spLocks noChangeArrowheads="1"/>
          </p:cNvSpPr>
          <p:nvPr/>
        </p:nvSpPr>
        <p:spPr bwMode="auto">
          <a:xfrm>
            <a:off x="55563" y="1349375"/>
            <a:ext cx="8907462" cy="427038"/>
          </a:xfrm>
          <a:prstGeom prst="rect">
            <a:avLst/>
          </a:prstGeom>
          <a:noFill/>
          <a:ln w="9525" algn="ctr">
            <a:noFill/>
            <a:miter lim="800000"/>
            <a:headEnd/>
            <a:tailEnd/>
          </a:ln>
          <a:effectLst/>
        </p:spPr>
        <p:txBody>
          <a:bodyPr wrap="none">
            <a:spAutoFit/>
          </a:bodyPr>
          <a:lstStyle/>
          <a:p>
            <a:pPr>
              <a:spcBef>
                <a:spcPct val="50000"/>
              </a:spcBef>
            </a:pPr>
            <a:r>
              <a:rPr lang="en-US" altLang="en-US" sz="2200">
                <a:solidFill>
                  <a:srgbClr val="A50021"/>
                </a:solidFill>
                <a:latin typeface="Arial Black" pitchFamily="34" charset="0"/>
              </a:rPr>
              <a:t>Rhode Island is divided into eight regions in the analysis:</a:t>
            </a:r>
            <a:endParaRPr lang="en-US" sz="2200">
              <a:solidFill>
                <a:srgbClr val="A50021"/>
              </a:solidFill>
              <a:latin typeface="Arial Black" pitchFamily="34" charset="0"/>
            </a:endParaRPr>
          </a:p>
        </p:txBody>
      </p:sp>
      <p:sp>
        <p:nvSpPr>
          <p:cNvPr id="933894" name="Rectangle 6"/>
          <p:cNvSpPr>
            <a:spLocks noChangeArrowheads="1"/>
          </p:cNvSpPr>
          <p:nvPr/>
        </p:nvSpPr>
        <p:spPr bwMode="auto">
          <a:xfrm>
            <a:off x="6026150" y="1847850"/>
            <a:ext cx="3452813" cy="5359400"/>
          </a:xfrm>
          <a:prstGeom prst="rect">
            <a:avLst/>
          </a:prstGeom>
          <a:noFill/>
          <a:ln w="9525">
            <a:noFill/>
            <a:miter lim="800000"/>
            <a:headEnd/>
            <a:tailEnd/>
          </a:ln>
          <a:effectLst/>
        </p:spPr>
        <p:txBody>
          <a:bodyPr/>
          <a:lstStyle/>
          <a:p>
            <a:pPr marL="742950" lvl="1" indent="-285750">
              <a:spcBef>
                <a:spcPct val="20000"/>
              </a:spcBef>
              <a:buClr>
                <a:srgbClr val="A50021"/>
              </a:buClr>
              <a:buFont typeface="Wingdings" pitchFamily="2" charset="2"/>
              <a:buChar char="§"/>
            </a:pPr>
            <a:r>
              <a:rPr lang="en-US" altLang="en-US" sz="1600" b="1"/>
              <a:t>Newport County </a:t>
            </a:r>
          </a:p>
          <a:p>
            <a:pPr marL="1143000" lvl="2" indent="-228600">
              <a:lnSpc>
                <a:spcPct val="80000"/>
              </a:lnSpc>
              <a:spcBef>
                <a:spcPct val="20000"/>
              </a:spcBef>
              <a:buClr>
                <a:srgbClr val="A50021"/>
              </a:buClr>
              <a:buFontTx/>
              <a:buChar char="•"/>
            </a:pPr>
            <a:r>
              <a:rPr lang="en-US" altLang="en-US" sz="1200" b="1"/>
              <a:t>Little Compton</a:t>
            </a:r>
          </a:p>
          <a:p>
            <a:pPr marL="1143000" lvl="2" indent="-228600">
              <a:lnSpc>
                <a:spcPct val="80000"/>
              </a:lnSpc>
              <a:spcBef>
                <a:spcPct val="20000"/>
              </a:spcBef>
              <a:buClr>
                <a:srgbClr val="A50021"/>
              </a:buClr>
              <a:buFontTx/>
              <a:buChar char="•"/>
            </a:pPr>
            <a:r>
              <a:rPr lang="en-US" altLang="en-US" sz="1200" b="1"/>
              <a:t>Middletown</a:t>
            </a:r>
          </a:p>
          <a:p>
            <a:pPr marL="1143000" lvl="2" indent="-228600">
              <a:lnSpc>
                <a:spcPct val="80000"/>
              </a:lnSpc>
              <a:spcBef>
                <a:spcPct val="20000"/>
              </a:spcBef>
              <a:buClr>
                <a:srgbClr val="A50021"/>
              </a:buClr>
              <a:buFontTx/>
              <a:buChar char="•"/>
            </a:pPr>
            <a:r>
              <a:rPr lang="en-US" altLang="en-US" sz="1200" b="1"/>
              <a:t>Newport</a:t>
            </a:r>
          </a:p>
          <a:p>
            <a:pPr marL="1143000" lvl="2" indent="-228600">
              <a:lnSpc>
                <a:spcPct val="80000"/>
              </a:lnSpc>
              <a:spcBef>
                <a:spcPct val="20000"/>
              </a:spcBef>
              <a:buClr>
                <a:srgbClr val="A50021"/>
              </a:buClr>
              <a:buFontTx/>
              <a:buChar char="•"/>
            </a:pPr>
            <a:r>
              <a:rPr lang="en-US" altLang="en-US" sz="1200" b="1"/>
              <a:t>Portsmouth</a:t>
            </a:r>
          </a:p>
          <a:p>
            <a:pPr marL="1143000" lvl="2" indent="-228600">
              <a:lnSpc>
                <a:spcPct val="80000"/>
              </a:lnSpc>
              <a:spcBef>
                <a:spcPct val="20000"/>
              </a:spcBef>
              <a:buClr>
                <a:srgbClr val="A50021"/>
              </a:buClr>
              <a:buFontTx/>
              <a:buChar char="•"/>
            </a:pPr>
            <a:r>
              <a:rPr lang="en-US" altLang="en-US" sz="1200" b="1"/>
              <a:t>Tiverton</a:t>
            </a:r>
          </a:p>
          <a:p>
            <a:pPr marL="1143000" lvl="2" indent="-228600">
              <a:lnSpc>
                <a:spcPct val="80000"/>
              </a:lnSpc>
              <a:spcBef>
                <a:spcPct val="20000"/>
              </a:spcBef>
              <a:buClr>
                <a:srgbClr val="A50021"/>
              </a:buClr>
              <a:buFontTx/>
              <a:buChar char="•"/>
            </a:pPr>
            <a:r>
              <a:rPr lang="en-US" altLang="en-US" sz="1200" b="1"/>
              <a:t>Jamestown</a:t>
            </a:r>
          </a:p>
          <a:p>
            <a:pPr marL="742950" lvl="1" indent="-285750">
              <a:spcBef>
                <a:spcPct val="20000"/>
              </a:spcBef>
              <a:buClr>
                <a:srgbClr val="A50021"/>
              </a:buClr>
              <a:buFont typeface="Wingdings" pitchFamily="2" charset="2"/>
              <a:buChar char="§"/>
            </a:pPr>
            <a:r>
              <a:rPr lang="en-US" altLang="en-US" sz="1600" b="1"/>
              <a:t>South County </a:t>
            </a:r>
          </a:p>
          <a:p>
            <a:pPr marL="1143000" lvl="2" indent="-228600">
              <a:lnSpc>
                <a:spcPct val="80000"/>
              </a:lnSpc>
              <a:spcBef>
                <a:spcPct val="20000"/>
              </a:spcBef>
              <a:buClr>
                <a:srgbClr val="A50021"/>
              </a:buClr>
              <a:buFontTx/>
              <a:buChar char="•"/>
            </a:pPr>
            <a:r>
              <a:rPr lang="en-US" altLang="en-US" sz="1200" b="1"/>
              <a:t>Charlestown</a:t>
            </a:r>
          </a:p>
          <a:p>
            <a:pPr marL="1143000" lvl="2" indent="-228600">
              <a:lnSpc>
                <a:spcPct val="80000"/>
              </a:lnSpc>
              <a:spcBef>
                <a:spcPct val="20000"/>
              </a:spcBef>
              <a:buClr>
                <a:srgbClr val="A50021"/>
              </a:buClr>
              <a:buFontTx/>
              <a:buChar char="•"/>
            </a:pPr>
            <a:r>
              <a:rPr lang="en-US" altLang="en-US" sz="1200" b="1"/>
              <a:t>Coventry</a:t>
            </a:r>
          </a:p>
          <a:p>
            <a:pPr marL="1143000" lvl="2" indent="-228600">
              <a:lnSpc>
                <a:spcPct val="80000"/>
              </a:lnSpc>
              <a:spcBef>
                <a:spcPct val="20000"/>
              </a:spcBef>
              <a:buClr>
                <a:srgbClr val="A50021"/>
              </a:buClr>
              <a:buFontTx/>
              <a:buChar char="•"/>
            </a:pPr>
            <a:r>
              <a:rPr lang="en-US" altLang="en-US" sz="1200" b="1"/>
              <a:t>East Greenwich</a:t>
            </a:r>
          </a:p>
          <a:p>
            <a:pPr marL="1143000" lvl="2" indent="-228600">
              <a:lnSpc>
                <a:spcPct val="80000"/>
              </a:lnSpc>
              <a:spcBef>
                <a:spcPct val="20000"/>
              </a:spcBef>
              <a:buClr>
                <a:srgbClr val="A50021"/>
              </a:buClr>
              <a:buFontTx/>
              <a:buChar char="•"/>
            </a:pPr>
            <a:r>
              <a:rPr lang="en-US" altLang="en-US" sz="1200" b="1"/>
              <a:t>Exeter</a:t>
            </a:r>
          </a:p>
          <a:p>
            <a:pPr marL="1143000" lvl="2" indent="-228600">
              <a:lnSpc>
                <a:spcPct val="80000"/>
              </a:lnSpc>
              <a:spcBef>
                <a:spcPct val="20000"/>
              </a:spcBef>
              <a:buClr>
                <a:srgbClr val="A50021"/>
              </a:buClr>
              <a:buFontTx/>
              <a:buChar char="•"/>
            </a:pPr>
            <a:r>
              <a:rPr lang="en-US" altLang="en-US" sz="1200" b="1"/>
              <a:t>Hopkinton</a:t>
            </a:r>
          </a:p>
          <a:p>
            <a:pPr marL="1143000" lvl="2" indent="-228600">
              <a:lnSpc>
                <a:spcPct val="80000"/>
              </a:lnSpc>
              <a:spcBef>
                <a:spcPct val="20000"/>
              </a:spcBef>
              <a:buClr>
                <a:srgbClr val="A50021"/>
              </a:buClr>
              <a:buFontTx/>
              <a:buChar char="•"/>
            </a:pPr>
            <a:r>
              <a:rPr lang="en-US" altLang="en-US" sz="1200" b="1"/>
              <a:t>Narragansett</a:t>
            </a:r>
          </a:p>
          <a:p>
            <a:pPr marL="1143000" lvl="2" indent="-228600">
              <a:lnSpc>
                <a:spcPct val="80000"/>
              </a:lnSpc>
              <a:spcBef>
                <a:spcPct val="20000"/>
              </a:spcBef>
              <a:buClr>
                <a:srgbClr val="A50021"/>
              </a:buClr>
              <a:buFontTx/>
              <a:buChar char="•"/>
            </a:pPr>
            <a:r>
              <a:rPr lang="en-US" altLang="en-US" sz="1200" b="1"/>
              <a:t>North Kingstown</a:t>
            </a:r>
          </a:p>
          <a:p>
            <a:pPr marL="1143000" lvl="2" indent="-228600">
              <a:lnSpc>
                <a:spcPct val="80000"/>
              </a:lnSpc>
              <a:spcBef>
                <a:spcPct val="20000"/>
              </a:spcBef>
              <a:buClr>
                <a:srgbClr val="A50021"/>
              </a:buClr>
              <a:buFontTx/>
              <a:buChar char="•"/>
            </a:pPr>
            <a:r>
              <a:rPr lang="en-US" altLang="en-US" sz="1200" b="1"/>
              <a:t>Richmond</a:t>
            </a:r>
          </a:p>
          <a:p>
            <a:pPr marL="1143000" lvl="2" indent="-228600">
              <a:lnSpc>
                <a:spcPct val="80000"/>
              </a:lnSpc>
              <a:spcBef>
                <a:spcPct val="20000"/>
              </a:spcBef>
              <a:buClr>
                <a:srgbClr val="A50021"/>
              </a:buClr>
              <a:buFontTx/>
              <a:buChar char="•"/>
            </a:pPr>
            <a:r>
              <a:rPr lang="en-US" altLang="en-US" sz="1200" b="1"/>
              <a:t>South Kingstown</a:t>
            </a:r>
          </a:p>
          <a:p>
            <a:pPr marL="1143000" lvl="2" indent="-228600">
              <a:lnSpc>
                <a:spcPct val="80000"/>
              </a:lnSpc>
              <a:spcBef>
                <a:spcPct val="20000"/>
              </a:spcBef>
              <a:buClr>
                <a:srgbClr val="A50021"/>
              </a:buClr>
              <a:buFontTx/>
              <a:buChar char="•"/>
            </a:pPr>
            <a:r>
              <a:rPr lang="en-US" altLang="en-US" sz="1200" b="1"/>
              <a:t>Westerly</a:t>
            </a:r>
          </a:p>
          <a:p>
            <a:pPr marL="1143000" lvl="2" indent="-228600">
              <a:lnSpc>
                <a:spcPct val="80000"/>
              </a:lnSpc>
              <a:spcBef>
                <a:spcPct val="20000"/>
              </a:spcBef>
              <a:buClr>
                <a:srgbClr val="A50021"/>
              </a:buClr>
              <a:buFontTx/>
              <a:buChar char="•"/>
            </a:pPr>
            <a:r>
              <a:rPr lang="en-US" altLang="en-US" sz="1200" b="1"/>
              <a:t>West Greenwich</a:t>
            </a:r>
          </a:p>
          <a:p>
            <a:pPr marL="742950" lvl="1" indent="-285750">
              <a:spcBef>
                <a:spcPct val="20000"/>
              </a:spcBef>
              <a:buClr>
                <a:srgbClr val="A50021"/>
              </a:buClr>
              <a:buFont typeface="Wingdings" pitchFamily="2" charset="2"/>
              <a:buChar char="§"/>
            </a:pPr>
            <a:r>
              <a:rPr lang="en-US" altLang="en-US" sz="1600" b="1"/>
              <a:t>East Bay</a:t>
            </a:r>
          </a:p>
          <a:p>
            <a:pPr marL="1143000" lvl="2" indent="-228600">
              <a:lnSpc>
                <a:spcPct val="80000"/>
              </a:lnSpc>
              <a:spcBef>
                <a:spcPct val="20000"/>
              </a:spcBef>
              <a:buClr>
                <a:srgbClr val="A50021"/>
              </a:buClr>
              <a:buFontTx/>
              <a:buChar char="•"/>
            </a:pPr>
            <a:r>
              <a:rPr lang="en-US" altLang="en-US" sz="1200" b="1"/>
              <a:t>Barrington</a:t>
            </a:r>
          </a:p>
          <a:p>
            <a:pPr marL="1143000" lvl="2" indent="-228600">
              <a:lnSpc>
                <a:spcPct val="80000"/>
              </a:lnSpc>
              <a:spcBef>
                <a:spcPct val="20000"/>
              </a:spcBef>
              <a:buClr>
                <a:srgbClr val="A50021"/>
              </a:buClr>
              <a:buFontTx/>
              <a:buChar char="•"/>
            </a:pPr>
            <a:r>
              <a:rPr lang="en-US" altLang="en-US" sz="1200" b="1"/>
              <a:t>Bristol</a:t>
            </a:r>
          </a:p>
          <a:p>
            <a:pPr marL="1143000" lvl="2" indent="-228600">
              <a:lnSpc>
                <a:spcPct val="80000"/>
              </a:lnSpc>
              <a:spcBef>
                <a:spcPct val="20000"/>
              </a:spcBef>
              <a:buClr>
                <a:srgbClr val="A50021"/>
              </a:buClr>
              <a:buFontTx/>
              <a:buChar char="•"/>
            </a:pPr>
            <a:r>
              <a:rPr lang="en-US" altLang="en-US" sz="1200" b="1"/>
              <a:t>East Providence</a:t>
            </a:r>
          </a:p>
          <a:p>
            <a:pPr marL="1143000" lvl="2" indent="-228600">
              <a:lnSpc>
                <a:spcPct val="80000"/>
              </a:lnSpc>
              <a:spcBef>
                <a:spcPct val="20000"/>
              </a:spcBef>
              <a:buClr>
                <a:srgbClr val="A50021"/>
              </a:buClr>
              <a:buFontTx/>
              <a:buChar char="•"/>
            </a:pPr>
            <a:r>
              <a:rPr lang="en-US" altLang="en-US" sz="1200" b="1"/>
              <a:t>Warren</a:t>
            </a:r>
          </a:p>
        </p:txBody>
      </p:sp>
      <p:sp>
        <p:nvSpPr>
          <p:cNvPr id="933895" name="Oval 7"/>
          <p:cNvSpPr>
            <a:spLocks noChangeAspect="1" noChangeArrowheads="1"/>
          </p:cNvSpPr>
          <p:nvPr/>
        </p:nvSpPr>
        <p:spPr bwMode="auto">
          <a:xfrm>
            <a:off x="276225" y="1952625"/>
            <a:ext cx="182563" cy="182563"/>
          </a:xfrm>
          <a:prstGeom prst="ellipse">
            <a:avLst/>
          </a:prstGeom>
          <a:solidFill>
            <a:srgbClr val="99CCFF"/>
          </a:solidFill>
          <a:ln w="9525" algn="ctr">
            <a:solidFill>
              <a:schemeClr val="tx1"/>
            </a:solidFill>
            <a:round/>
            <a:headEnd/>
            <a:tailEnd/>
          </a:ln>
          <a:effectLst/>
        </p:spPr>
        <p:txBody>
          <a:bodyPr anchor="ctr">
            <a:spAutoFit/>
          </a:bodyPr>
          <a:lstStyle/>
          <a:p>
            <a:endParaRPr lang="en-US"/>
          </a:p>
        </p:txBody>
      </p:sp>
      <p:sp>
        <p:nvSpPr>
          <p:cNvPr id="933896" name="Oval 8"/>
          <p:cNvSpPr>
            <a:spLocks noChangeAspect="1" noChangeArrowheads="1"/>
          </p:cNvSpPr>
          <p:nvPr/>
        </p:nvSpPr>
        <p:spPr bwMode="auto">
          <a:xfrm>
            <a:off x="266700" y="3633788"/>
            <a:ext cx="182563" cy="182562"/>
          </a:xfrm>
          <a:prstGeom prst="ellipse">
            <a:avLst/>
          </a:prstGeom>
          <a:solidFill>
            <a:srgbClr val="99FF99"/>
          </a:solidFill>
          <a:ln w="9525" algn="ctr">
            <a:solidFill>
              <a:schemeClr val="tx1"/>
            </a:solidFill>
            <a:round/>
            <a:headEnd/>
            <a:tailEnd/>
          </a:ln>
          <a:effectLst/>
        </p:spPr>
        <p:txBody>
          <a:bodyPr anchor="ctr">
            <a:spAutoFit/>
          </a:bodyPr>
          <a:lstStyle/>
          <a:p>
            <a:endParaRPr lang="en-US"/>
          </a:p>
        </p:txBody>
      </p:sp>
      <p:sp>
        <p:nvSpPr>
          <p:cNvPr id="933897" name="Oval 9"/>
          <p:cNvSpPr>
            <a:spLocks noChangeAspect="1" noChangeArrowheads="1"/>
          </p:cNvSpPr>
          <p:nvPr/>
        </p:nvSpPr>
        <p:spPr bwMode="auto">
          <a:xfrm>
            <a:off x="257175" y="4064000"/>
            <a:ext cx="182563" cy="182563"/>
          </a:xfrm>
          <a:prstGeom prst="ellipse">
            <a:avLst/>
          </a:prstGeom>
          <a:solidFill>
            <a:srgbClr val="CCECFF"/>
          </a:solidFill>
          <a:ln w="9525" algn="ctr">
            <a:solidFill>
              <a:schemeClr val="tx1"/>
            </a:solidFill>
            <a:round/>
            <a:headEnd/>
            <a:tailEnd/>
          </a:ln>
          <a:effectLst/>
        </p:spPr>
        <p:txBody>
          <a:bodyPr anchor="ctr">
            <a:spAutoFit/>
          </a:bodyPr>
          <a:lstStyle/>
          <a:p>
            <a:endParaRPr lang="en-US"/>
          </a:p>
        </p:txBody>
      </p:sp>
      <p:sp>
        <p:nvSpPr>
          <p:cNvPr id="933898" name="Oval 10"/>
          <p:cNvSpPr>
            <a:spLocks noChangeAspect="1" noChangeArrowheads="1"/>
          </p:cNvSpPr>
          <p:nvPr/>
        </p:nvSpPr>
        <p:spPr bwMode="auto">
          <a:xfrm>
            <a:off x="6545263" y="5634038"/>
            <a:ext cx="182562" cy="182562"/>
          </a:xfrm>
          <a:prstGeom prst="ellipse">
            <a:avLst/>
          </a:prstGeom>
          <a:solidFill>
            <a:srgbClr val="3366FF"/>
          </a:solidFill>
          <a:ln w="9525" algn="ctr">
            <a:solidFill>
              <a:schemeClr val="tx1"/>
            </a:solidFill>
            <a:round/>
            <a:headEnd/>
            <a:tailEnd/>
          </a:ln>
          <a:effectLst/>
        </p:spPr>
        <p:txBody>
          <a:bodyPr anchor="ctr">
            <a:spAutoFit/>
          </a:bodyPr>
          <a:lstStyle/>
          <a:p>
            <a:endParaRPr lang="en-US"/>
          </a:p>
        </p:txBody>
      </p:sp>
      <p:sp>
        <p:nvSpPr>
          <p:cNvPr id="933899" name="Oval 11"/>
          <p:cNvSpPr>
            <a:spLocks noChangeAspect="1" noChangeArrowheads="1"/>
          </p:cNvSpPr>
          <p:nvPr/>
        </p:nvSpPr>
        <p:spPr bwMode="auto">
          <a:xfrm>
            <a:off x="6534150" y="3340100"/>
            <a:ext cx="182563" cy="182563"/>
          </a:xfrm>
          <a:prstGeom prst="ellipse">
            <a:avLst/>
          </a:prstGeom>
          <a:solidFill>
            <a:srgbClr val="6436D6"/>
          </a:solidFill>
          <a:ln w="9525" algn="ctr">
            <a:solidFill>
              <a:schemeClr val="tx1"/>
            </a:solidFill>
            <a:round/>
            <a:headEnd/>
            <a:tailEnd/>
          </a:ln>
          <a:effectLst/>
        </p:spPr>
        <p:txBody>
          <a:bodyPr anchor="ctr">
            <a:spAutoFit/>
          </a:bodyPr>
          <a:lstStyle/>
          <a:p>
            <a:endParaRPr lang="en-US"/>
          </a:p>
        </p:txBody>
      </p:sp>
      <p:sp>
        <p:nvSpPr>
          <p:cNvPr id="933900" name="Oval 12"/>
          <p:cNvSpPr>
            <a:spLocks noChangeAspect="1" noChangeArrowheads="1"/>
          </p:cNvSpPr>
          <p:nvPr/>
        </p:nvSpPr>
        <p:spPr bwMode="auto">
          <a:xfrm>
            <a:off x="6534150" y="1968500"/>
            <a:ext cx="182563" cy="182563"/>
          </a:xfrm>
          <a:prstGeom prst="ellipse">
            <a:avLst/>
          </a:prstGeom>
          <a:solidFill>
            <a:srgbClr val="FFFFCC"/>
          </a:solidFill>
          <a:ln w="9525" algn="ctr">
            <a:solidFill>
              <a:schemeClr val="tx1"/>
            </a:solidFill>
            <a:round/>
            <a:headEnd/>
            <a:tailEnd/>
          </a:ln>
          <a:effectLst/>
        </p:spPr>
        <p:txBody>
          <a:bodyPr anchor="ctr">
            <a:spAutoFit/>
          </a:bodyPr>
          <a:lstStyle/>
          <a:p>
            <a:endParaRPr lang="en-US"/>
          </a:p>
        </p:txBody>
      </p:sp>
      <p:sp>
        <p:nvSpPr>
          <p:cNvPr id="933901" name="Oval 13"/>
          <p:cNvSpPr>
            <a:spLocks noChangeAspect="1" noChangeArrowheads="1"/>
          </p:cNvSpPr>
          <p:nvPr/>
        </p:nvSpPr>
        <p:spPr bwMode="auto">
          <a:xfrm>
            <a:off x="257175" y="4470400"/>
            <a:ext cx="182563" cy="182563"/>
          </a:xfrm>
          <a:prstGeom prst="ellipse">
            <a:avLst/>
          </a:prstGeom>
          <a:solidFill>
            <a:srgbClr val="FF0000"/>
          </a:solidFill>
          <a:ln w="9525" algn="ctr">
            <a:solidFill>
              <a:schemeClr val="tx1"/>
            </a:solidFill>
            <a:round/>
            <a:headEnd/>
            <a:tailEnd/>
          </a:ln>
          <a:effectLst/>
        </p:spPr>
        <p:txBody>
          <a:bodyPr anchor="ctr">
            <a:spAutoFit/>
          </a:bodyPr>
          <a:lstStyle/>
          <a:p>
            <a:endParaRPr lang="en-US"/>
          </a:p>
        </p:txBody>
      </p:sp>
      <p:sp>
        <p:nvSpPr>
          <p:cNvPr id="933902" name="Oval 14"/>
          <p:cNvSpPr>
            <a:spLocks noChangeAspect="1" noChangeArrowheads="1"/>
          </p:cNvSpPr>
          <p:nvPr/>
        </p:nvSpPr>
        <p:spPr bwMode="auto">
          <a:xfrm>
            <a:off x="257175" y="4899025"/>
            <a:ext cx="182563" cy="182563"/>
          </a:xfrm>
          <a:prstGeom prst="ellipse">
            <a:avLst/>
          </a:prstGeom>
          <a:solidFill>
            <a:srgbClr val="FF6600"/>
          </a:solidFill>
          <a:ln w="9525" algn="ctr">
            <a:solidFill>
              <a:schemeClr val="tx1"/>
            </a:solidFill>
            <a:round/>
            <a:headEnd/>
            <a:tailEnd/>
          </a:ln>
          <a:effectLst/>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r>
              <a:rPr lang="en-US" sz="2200"/>
              <a:t>Regional TSA + Under 50Mile Expenditures</a:t>
            </a:r>
          </a:p>
        </p:txBody>
      </p:sp>
      <p:graphicFrame>
        <p:nvGraphicFramePr>
          <p:cNvPr id="936035" name="Group 99"/>
          <p:cNvGraphicFramePr>
            <a:graphicFrameLocks noGrp="1"/>
          </p:cNvGraphicFramePr>
          <p:nvPr/>
        </p:nvGraphicFramePr>
        <p:xfrm>
          <a:off x="444500" y="2155825"/>
          <a:ext cx="8290243" cy="2498602"/>
        </p:xfrm>
        <a:graphic>
          <a:graphicData uri="http://schemas.openxmlformats.org/drawingml/2006/table">
            <a:tbl>
              <a:tblPr/>
              <a:tblGrid>
                <a:gridCol w="1477963"/>
                <a:gridCol w="1503680"/>
                <a:gridCol w="1208087"/>
                <a:gridCol w="971550"/>
                <a:gridCol w="895350"/>
                <a:gridCol w="1295400"/>
                <a:gridCol w="9382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($M)</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Accommodations</a:t>
                      </a:r>
                      <a:endParaRPr kumimoji="0" lang="en-US" sz="1200" b="1" i="0" u="none" strike="noStrike" cap="none" normalizeH="0" baseline="0" dirty="0" smtClean="0">
                        <a:ln>
                          <a:noFill/>
                        </a:ln>
                        <a:solidFill>
                          <a:schemeClr val="bg1"/>
                        </a:solidFill>
                        <a:effectLst/>
                        <a:latin typeface="Arial" charset="0"/>
                      </a:endParaRP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9.50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43.57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194.04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69.41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84.13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400.86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21.96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472.43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227.12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56.44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84.75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862.70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76.34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53.65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21.83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44.58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18.32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214.72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5.09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37.33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104.34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44.80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46.90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238.53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204.67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172.32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216.98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74.17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43.79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711.67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127.05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341.00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313.09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343.19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272.11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1,396.45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182.57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82.35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238.14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147.53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47.56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698.16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57.25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65.66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168.52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84.55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235.39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611.36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684.44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1,268.32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1,484.06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864.67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832.96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5,134.44 </a:t>
                      </a:r>
                    </a:p>
                  </a:txBody>
                  <a:tcPr marL="0" marR="18288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36031" name="Line 95"/>
          <p:cNvSpPr>
            <a:spLocks noChangeShapeType="1"/>
          </p:cNvSpPr>
          <p:nvPr/>
        </p:nvSpPr>
        <p:spPr bwMode="auto">
          <a:xfrm flipV="1">
            <a:off x="3702050" y="3154363"/>
            <a:ext cx="263525" cy="2182812"/>
          </a:xfrm>
          <a:prstGeom prst="line">
            <a:avLst/>
          </a:prstGeom>
          <a:noFill/>
          <a:ln w="28575">
            <a:solidFill>
              <a:srgbClr val="CAD3DC"/>
            </a:solidFill>
            <a:round/>
            <a:headEnd/>
            <a:tailEnd type="triangle" w="med" len="med"/>
          </a:ln>
          <a:effectLst/>
        </p:spPr>
        <p:txBody>
          <a:bodyPr>
            <a:spAutoFit/>
          </a:bodyPr>
          <a:lstStyle/>
          <a:p>
            <a:endParaRPr lang="en-US"/>
          </a:p>
        </p:txBody>
      </p:sp>
      <p:sp>
        <p:nvSpPr>
          <p:cNvPr id="936030" name="AutoShape 94" descr="backgr"/>
          <p:cNvSpPr>
            <a:spLocks noChangeArrowheads="1"/>
          </p:cNvSpPr>
          <p:nvPr/>
        </p:nvSpPr>
        <p:spPr bwMode="auto">
          <a:xfrm>
            <a:off x="2062163" y="5035550"/>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a:t>Entertainment data includes gaming, spectator sports boating and marina activity and other categories.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t>Travel and Tourism Expertise</a:t>
            </a:r>
          </a:p>
        </p:txBody>
      </p:sp>
      <p:sp>
        <p:nvSpPr>
          <p:cNvPr id="904195" name="Rectangle 3"/>
          <p:cNvSpPr>
            <a:spLocks noGrp="1" noChangeArrowheads="1"/>
          </p:cNvSpPr>
          <p:nvPr>
            <p:ph type="body" idx="1"/>
          </p:nvPr>
        </p:nvSpPr>
        <p:spPr>
          <a:xfrm>
            <a:off x="457200" y="1622425"/>
            <a:ext cx="8229600" cy="4830763"/>
          </a:xfrm>
        </p:spPr>
        <p:txBody>
          <a:bodyPr/>
          <a:lstStyle/>
          <a:p>
            <a:pPr>
              <a:lnSpc>
                <a:spcPct val="80000"/>
              </a:lnSpc>
            </a:pPr>
            <a:r>
              <a:rPr lang="en-GB" sz="2000" i="1">
                <a:solidFill>
                  <a:srgbClr val="A50021"/>
                </a:solidFill>
                <a:effectLst>
                  <a:outerShdw blurRad="38100" dist="38100" dir="2700000" algn="tl">
                    <a:srgbClr val="C0C0C0"/>
                  </a:outerShdw>
                </a:effectLst>
              </a:rPr>
              <a:t>Visitation &amp; Spending Forecasts</a:t>
            </a:r>
            <a:r>
              <a:rPr lang="en-GB" sz="1800"/>
              <a:t> –by category and by country, region, state, or U.S. city.  Market size, growth, and share.</a:t>
            </a:r>
          </a:p>
          <a:p>
            <a:pPr>
              <a:lnSpc>
                <a:spcPct val="80000"/>
              </a:lnSpc>
            </a:pPr>
            <a:endParaRPr lang="en-GB" sz="1800"/>
          </a:p>
          <a:p>
            <a:pPr>
              <a:lnSpc>
                <a:spcPct val="80000"/>
              </a:lnSpc>
            </a:pPr>
            <a:r>
              <a:rPr lang="en-GB" sz="2000" i="1">
                <a:solidFill>
                  <a:srgbClr val="A50021"/>
                </a:solidFill>
                <a:effectLst>
                  <a:outerShdw blurRad="38100" dist="38100" dir="2700000" algn="tl">
                    <a:srgbClr val="C0C0C0"/>
                  </a:outerShdw>
                </a:effectLst>
              </a:rPr>
              <a:t>Market Feasibility &amp; Investment Facilitation</a:t>
            </a:r>
            <a:r>
              <a:rPr lang="en-GB" sz="1800"/>
              <a:t> market analysis &amp; research, demand/supply review, policy evaluation, development cost analysis.</a:t>
            </a:r>
          </a:p>
          <a:p>
            <a:pPr>
              <a:lnSpc>
                <a:spcPct val="80000"/>
              </a:lnSpc>
            </a:pPr>
            <a:endParaRPr lang="en-GB" sz="2000"/>
          </a:p>
          <a:p>
            <a:pPr>
              <a:lnSpc>
                <a:spcPct val="80000"/>
              </a:lnSpc>
            </a:pPr>
            <a:r>
              <a:rPr lang="en-GB" sz="2000" i="1">
                <a:solidFill>
                  <a:srgbClr val="A50021"/>
                </a:solidFill>
                <a:effectLst>
                  <a:outerShdw blurRad="38100" dist="38100" dir="2700000" algn="tl">
                    <a:srgbClr val="C0C0C0"/>
                  </a:outerShdw>
                </a:effectLst>
              </a:rPr>
              <a:t>Destination Impact &amp; Concession Support</a:t>
            </a:r>
            <a:r>
              <a:rPr lang="en-GB" sz="1800">
                <a:solidFill>
                  <a:srgbClr val="A50021"/>
                </a:solidFill>
              </a:rPr>
              <a:t> </a:t>
            </a:r>
            <a:r>
              <a:rPr lang="en-GB" sz="1800"/>
              <a:t>economic impact of the construction and operations of individual facilities –resort, convention center, entertainment venue, event…</a:t>
            </a:r>
          </a:p>
          <a:p>
            <a:pPr>
              <a:lnSpc>
                <a:spcPct val="80000"/>
              </a:lnSpc>
            </a:pPr>
            <a:endParaRPr lang="en-GB" sz="1800"/>
          </a:p>
          <a:p>
            <a:pPr>
              <a:lnSpc>
                <a:spcPct val="80000"/>
              </a:lnSpc>
            </a:pPr>
            <a:r>
              <a:rPr lang="en-GB" sz="2000" i="1">
                <a:solidFill>
                  <a:srgbClr val="A50021"/>
                </a:solidFill>
                <a:effectLst>
                  <a:outerShdw blurRad="38100" dist="38100" dir="2700000" algn="tl">
                    <a:srgbClr val="C0C0C0"/>
                  </a:outerShdw>
                </a:effectLst>
              </a:rPr>
              <a:t>Tourism Economic Impact &amp; Tourism Satellite Accounting</a:t>
            </a:r>
            <a:r>
              <a:rPr lang="en-GB" sz="1800">
                <a:solidFill>
                  <a:srgbClr val="A50021"/>
                </a:solidFill>
              </a:rPr>
              <a:t> </a:t>
            </a:r>
            <a:r>
              <a:rPr lang="en-GB" sz="1800"/>
              <a:t>conforming to the UN/WTO standards.  What does travel &amp; tourism contribute in jobs, wages, spending, and taxes to a national or local economy?</a:t>
            </a:r>
          </a:p>
          <a:p>
            <a:pPr>
              <a:lnSpc>
                <a:spcPct val="80000"/>
              </a:lnSpc>
            </a:pPr>
            <a:endParaRPr lang="en-GB" sz="1800"/>
          </a:p>
          <a:p>
            <a:pPr>
              <a:lnSpc>
                <a:spcPct val="80000"/>
              </a:lnSpc>
            </a:pPr>
            <a:r>
              <a:rPr lang="en-GB" sz="2000" i="1">
                <a:solidFill>
                  <a:srgbClr val="A50021"/>
                </a:solidFill>
                <a:effectLst>
                  <a:outerShdw blurRad="38100" dist="38100" dir="2700000" algn="tl">
                    <a:srgbClr val="C0C0C0"/>
                  </a:outerShdw>
                </a:effectLst>
              </a:rPr>
              <a:t>Tourism Policy Analysis</a:t>
            </a:r>
            <a:r>
              <a:rPr lang="en-GB" sz="1800"/>
              <a:t> travel &amp; tourism policy evaluation and rationalization.</a:t>
            </a:r>
            <a:endParaRPr lang="en-US" sz="1800"/>
          </a:p>
        </p:txBody>
      </p:sp>
      <p:sp>
        <p:nvSpPr>
          <p:cNvPr id="904196" name="Rectangle 4"/>
          <p:cNvSpPr>
            <a:spLocks noChangeArrowheads="1"/>
          </p:cNvSpPr>
          <p:nvPr/>
        </p:nvSpPr>
        <p:spPr bwMode="auto">
          <a:xfrm>
            <a:off x="165100" y="4318000"/>
            <a:ext cx="8724900" cy="1231900"/>
          </a:xfrm>
          <a:prstGeom prst="rect">
            <a:avLst/>
          </a:prstGeom>
          <a:noFill/>
          <a:ln w="9525" algn="ctr">
            <a:solidFill>
              <a:srgbClr val="A5002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4196"/>
                                        </p:tgtEl>
                                        <p:attrNameLst>
                                          <p:attrName>style.visibility</p:attrName>
                                        </p:attrNameLst>
                                      </p:cBhvr>
                                      <p:to>
                                        <p:strVal val="visible"/>
                                      </p:to>
                                    </p:set>
                                    <p:anim calcmode="lin" valueType="num">
                                      <p:cBhvr additive="base">
                                        <p:cTn id="7" dur="500" fill="hold"/>
                                        <p:tgtEl>
                                          <p:spTgt spid="904196"/>
                                        </p:tgtEl>
                                        <p:attrNameLst>
                                          <p:attrName>ppt_x</p:attrName>
                                        </p:attrNameLst>
                                      </p:cBhvr>
                                      <p:tavLst>
                                        <p:tav tm="0">
                                          <p:val>
                                            <p:strVal val="#ppt_x"/>
                                          </p:val>
                                        </p:tav>
                                        <p:tav tm="100000">
                                          <p:val>
                                            <p:strVal val="#ppt_x"/>
                                          </p:val>
                                        </p:tav>
                                      </p:tavLst>
                                    </p:anim>
                                    <p:anim calcmode="lin" valueType="num">
                                      <p:cBhvr additive="base">
                                        <p:cTn id="8" dur="500" fill="hold"/>
                                        <p:tgtEl>
                                          <p:spTgt spid="904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t>Regional TSA Tourism Expenditures</a:t>
            </a:r>
          </a:p>
        </p:txBody>
      </p:sp>
      <p:graphicFrame>
        <p:nvGraphicFramePr>
          <p:cNvPr id="937059" name="Group 99"/>
          <p:cNvGraphicFramePr>
            <a:graphicFrameLocks noGrp="1"/>
          </p:cNvGraphicFramePr>
          <p:nvPr/>
        </p:nvGraphicFramePr>
        <p:xfrm>
          <a:off x="647700" y="2193925"/>
          <a:ext cx="7966075" cy="2498602"/>
        </p:xfrm>
        <a:graphic>
          <a:graphicData uri="http://schemas.openxmlformats.org/drawingml/2006/table">
            <a:tbl>
              <a:tblPr/>
              <a:tblGrid>
                <a:gridCol w="1477963"/>
                <a:gridCol w="1327150"/>
                <a:gridCol w="1208087"/>
                <a:gridCol w="823913"/>
                <a:gridCol w="823912"/>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($M)</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Accomodations</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9.50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30.10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81.34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38.03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88.26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247.22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21.96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201.67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103.93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33.65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84.92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446.13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76.34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49.96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22.18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25.34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14.10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187.91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5.09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34.39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51.49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30.63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38.12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159.72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204.67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112.09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95.55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43.05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28.95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484.31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127.05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237.60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161.37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190.38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271.87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988.27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182.57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76.79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103.33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83.46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40.07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486.22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57.25 </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37.04 </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73.51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56.14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249.01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472.95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684.44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779.63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692.70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500.67 </a:t>
                      </a:r>
                      <a:endParaRPr lang="en-US" sz="1400" b="1" i="0" u="none" strike="noStrike" dirty="0">
                        <a:solidFill>
                          <a:schemeClr val="bg1"/>
                        </a:solidFill>
                        <a:latin typeface="Arial"/>
                      </a:endParaRP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815.30 </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3,472.73 </a:t>
                      </a:r>
                    </a:p>
                  </a:txBody>
                  <a:tcPr marL="0" marR="18288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37054" name="AutoShape 94" descr="backgr"/>
          <p:cNvSpPr>
            <a:spLocks noChangeArrowheads="1"/>
          </p:cNvSpPr>
          <p:nvPr/>
        </p:nvSpPr>
        <p:spPr bwMode="auto">
          <a:xfrm>
            <a:off x="2028825" y="494982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
        <p:nvSpPr>
          <p:cNvPr id="937055" name="Line 95"/>
          <p:cNvSpPr>
            <a:spLocks noChangeShapeType="1"/>
          </p:cNvSpPr>
          <p:nvPr/>
        </p:nvSpPr>
        <p:spPr bwMode="auto">
          <a:xfrm flipV="1">
            <a:off x="2444750" y="2744788"/>
            <a:ext cx="263525" cy="2182812"/>
          </a:xfrm>
          <a:prstGeom prst="line">
            <a:avLst/>
          </a:prstGeom>
          <a:noFill/>
          <a:ln w="28575">
            <a:solidFill>
              <a:srgbClr val="CAD3DC"/>
            </a:solidFill>
            <a:round/>
            <a:headEnd/>
            <a:tailEnd type="triangle" w="med" len="me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lstStyle/>
          <a:p>
            <a:r>
              <a:rPr lang="en-US" sz="2200"/>
              <a:t>Regional Share of Statewide TSA + Under 50Mile Expenditures</a:t>
            </a:r>
          </a:p>
        </p:txBody>
      </p:sp>
      <p:graphicFrame>
        <p:nvGraphicFramePr>
          <p:cNvPr id="938084" name="Group 100"/>
          <p:cNvGraphicFramePr>
            <a:graphicFrameLocks noGrp="1"/>
          </p:cNvGraphicFramePr>
          <p:nvPr/>
        </p:nvGraphicFramePr>
        <p:xfrm>
          <a:off x="647700" y="2193925"/>
          <a:ext cx="8045450" cy="2498602"/>
        </p:xfrm>
        <a:graphic>
          <a:graphicData uri="http://schemas.openxmlformats.org/drawingml/2006/table">
            <a:tbl>
              <a:tblPr/>
              <a:tblGrid>
                <a:gridCol w="1477963"/>
                <a:gridCol w="1377950"/>
                <a:gridCol w="1208087"/>
                <a:gridCol w="785813"/>
                <a:gridCol w="890587"/>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algn="l" fontAlgn="b"/>
                      <a:r>
                        <a:rPr lang="en-US" sz="1200" b="1" i="0" u="none" strike="noStrike" dirty="0">
                          <a:latin typeface="Arial"/>
                        </a:rPr>
                        <a:t>Providence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18.6%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27.2%</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 </a:t>
                      </a:r>
                      <a:r>
                        <a:rPr lang="en-US" sz="1200" b="1" i="0" u="none" strike="noStrike" dirty="0" smtClean="0">
                          <a:latin typeface="Arial"/>
                        </a:rPr>
                        <a:t>Country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29.9%</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13.6%</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26.7%</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6.5%</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8.4%</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3.4%</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7.8%</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4.2%</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38078" name="Line 94"/>
          <p:cNvSpPr>
            <a:spLocks noChangeShapeType="1"/>
          </p:cNvSpPr>
          <p:nvPr/>
        </p:nvSpPr>
        <p:spPr bwMode="auto">
          <a:xfrm flipV="1">
            <a:off x="3492500" y="2782888"/>
            <a:ext cx="263525" cy="2182812"/>
          </a:xfrm>
          <a:prstGeom prst="line">
            <a:avLst/>
          </a:prstGeom>
          <a:noFill/>
          <a:ln w="28575">
            <a:solidFill>
              <a:srgbClr val="CAD3DC"/>
            </a:solidFill>
            <a:round/>
            <a:headEnd/>
            <a:tailEnd type="triangle" w="med" len="med"/>
          </a:ln>
          <a:effectLst/>
        </p:spPr>
        <p:txBody>
          <a:bodyPr>
            <a:spAutoFit/>
          </a:bodyPr>
          <a:lstStyle/>
          <a:p>
            <a:endParaRPr lang="en-US"/>
          </a:p>
        </p:txBody>
      </p:sp>
      <p:sp>
        <p:nvSpPr>
          <p:cNvPr id="938079" name="AutoShape 95"/>
          <p:cNvSpPr>
            <a:spLocks noChangeArrowheads="1"/>
          </p:cNvSpPr>
          <p:nvPr/>
        </p:nvSpPr>
        <p:spPr bwMode="auto">
          <a:xfrm rot="5400000">
            <a:off x="-498474" y="3575050"/>
            <a:ext cx="1739900" cy="257175"/>
          </a:xfrm>
          <a:prstGeom prst="rightArrow">
            <a:avLst>
              <a:gd name="adj1" fmla="val 50000"/>
              <a:gd name="adj2" fmla="val 169136"/>
            </a:avLst>
          </a:prstGeom>
          <a:solidFill>
            <a:srgbClr val="A50021">
              <a:alpha val="74001"/>
            </a:srgbClr>
          </a:solidFill>
          <a:ln w="28575" algn="ctr">
            <a:solidFill>
              <a:srgbClr val="CAD3DC"/>
            </a:solidFill>
            <a:miter lim="800000"/>
            <a:headEnd/>
            <a:tailEnd/>
          </a:ln>
          <a:effectLst/>
        </p:spPr>
        <p:txBody>
          <a:bodyPr anchor="ctr">
            <a:spAutoFit/>
          </a:bodyPr>
          <a:lstStyle/>
          <a:p>
            <a:endParaRPr lang="en-US"/>
          </a:p>
        </p:txBody>
      </p:sp>
      <p:sp>
        <p:nvSpPr>
          <p:cNvPr id="938080" name="AutoShape 96" descr="backgr"/>
          <p:cNvSpPr>
            <a:spLocks noChangeArrowheads="1"/>
          </p:cNvSpPr>
          <p:nvPr/>
        </p:nvSpPr>
        <p:spPr bwMode="auto">
          <a:xfrm>
            <a:off x="2062163" y="4968875"/>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a:t>Entertainment data includes gaming, spectator sports boating and marina activity and other categories.</a:t>
            </a:r>
            <a:r>
              <a:rPr lang="en-US" sz="140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9111" name="Group 103"/>
          <p:cNvGraphicFramePr>
            <a:graphicFrameLocks noGrp="1"/>
          </p:cNvGraphicFramePr>
          <p:nvPr/>
        </p:nvGraphicFramePr>
        <p:xfrm>
          <a:off x="612775" y="2181225"/>
          <a:ext cx="8021638" cy="2497459"/>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180975">
                <a:tc>
                  <a:txBody>
                    <a:bodyPr/>
                    <a:lstStyle/>
                    <a:p>
                      <a:pPr algn="l" fontAlgn="b"/>
                      <a:r>
                        <a:rPr lang="en-US" sz="1200" b="1" i="0" u="none" strike="noStrike" dirty="0">
                          <a:latin typeface="Arial"/>
                        </a:rPr>
                        <a:t>Providence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24.4%</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54.8%</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 </a:t>
                      </a:r>
                      <a:r>
                        <a:rPr lang="en-US" sz="1200" b="1" i="0" u="none" strike="noStrike" dirty="0" smtClean="0">
                          <a:latin typeface="Arial"/>
                        </a:rPr>
                        <a:t>Country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28.7%</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26.2%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11.8%</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9.4%</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10.7%</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38.5%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48.4%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15.7%</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43.8%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18.8%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25.0%</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20.8%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R="0" marT="0" marB="0" anchor="b">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13.3%</a:t>
                      </a:r>
                    </a:p>
                  </a:txBody>
                  <a:tcPr marL="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24.7%</a:t>
                      </a:r>
                    </a:p>
                  </a:txBody>
                  <a:tcPr marL="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28.9%</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16.8%</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16.2%</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39101" name="Line 93"/>
          <p:cNvSpPr>
            <a:spLocks noChangeShapeType="1"/>
          </p:cNvSpPr>
          <p:nvPr/>
        </p:nvSpPr>
        <p:spPr bwMode="auto">
          <a:xfrm flipV="1">
            <a:off x="6018213" y="3786188"/>
            <a:ext cx="735012" cy="1778000"/>
          </a:xfrm>
          <a:prstGeom prst="line">
            <a:avLst/>
          </a:prstGeom>
          <a:noFill/>
          <a:ln w="28575">
            <a:solidFill>
              <a:srgbClr val="CAD3DC"/>
            </a:solidFill>
            <a:round/>
            <a:headEnd/>
            <a:tailEnd type="triangle" w="med" len="med"/>
          </a:ln>
          <a:effectLst/>
        </p:spPr>
        <p:txBody>
          <a:bodyPr>
            <a:spAutoFit/>
          </a:bodyPr>
          <a:lstStyle/>
          <a:p>
            <a:endParaRPr lang="en-US"/>
          </a:p>
        </p:txBody>
      </p:sp>
      <p:sp>
        <p:nvSpPr>
          <p:cNvPr id="939102" name="Rectangle 94"/>
          <p:cNvSpPr>
            <a:spLocks noGrp="1" noChangeArrowheads="1"/>
          </p:cNvSpPr>
          <p:nvPr>
            <p:ph type="title"/>
          </p:nvPr>
        </p:nvSpPr>
        <p:spPr/>
        <p:txBody>
          <a:bodyPr/>
          <a:lstStyle/>
          <a:p>
            <a:r>
              <a:rPr lang="en-US" sz="2200"/>
              <a:t>Regional Share of Statewide TSA + Under 50Mile Expenditures</a:t>
            </a:r>
          </a:p>
        </p:txBody>
      </p:sp>
      <p:sp>
        <p:nvSpPr>
          <p:cNvPr id="939103" name="AutoShape 95"/>
          <p:cNvSpPr>
            <a:spLocks noChangeArrowheads="1"/>
          </p:cNvSpPr>
          <p:nvPr/>
        </p:nvSpPr>
        <p:spPr bwMode="auto">
          <a:xfrm>
            <a:off x="876300" y="5076825"/>
            <a:ext cx="7553325" cy="257175"/>
          </a:xfrm>
          <a:prstGeom prst="rightArrow">
            <a:avLst>
              <a:gd name="adj1" fmla="val 50000"/>
              <a:gd name="adj2" fmla="val 734259"/>
            </a:avLst>
          </a:prstGeom>
          <a:solidFill>
            <a:srgbClr val="A50021">
              <a:alpha val="74001"/>
            </a:srgbClr>
          </a:solidFill>
          <a:ln w="28575" algn="ctr">
            <a:solidFill>
              <a:srgbClr val="CAD3DC"/>
            </a:solidFill>
            <a:miter lim="800000"/>
            <a:headEnd/>
            <a:tailEnd/>
          </a:ln>
          <a:effectLst/>
        </p:spPr>
        <p:txBody>
          <a:bodyPr anchor="ctr">
            <a:spAutoFit/>
          </a:bodyPr>
          <a:lstStyle/>
          <a:p>
            <a:endParaRPr lang="en-US"/>
          </a:p>
        </p:txBody>
      </p:sp>
      <p:sp>
        <p:nvSpPr>
          <p:cNvPr id="939104" name="AutoShape 96" descr="backgr"/>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r>
              <a:rPr lang="en-US"/>
              <a:t>Regional Share of Statewide TSA Tourism</a:t>
            </a:r>
          </a:p>
        </p:txBody>
      </p:sp>
      <p:graphicFrame>
        <p:nvGraphicFramePr>
          <p:cNvPr id="940134" name="Group 102"/>
          <p:cNvGraphicFramePr>
            <a:graphicFrameLocks noGrp="1"/>
          </p:cNvGraphicFramePr>
          <p:nvPr/>
        </p:nvGraphicFramePr>
        <p:xfrm>
          <a:off x="647700" y="2060575"/>
          <a:ext cx="7897813" cy="2498602"/>
        </p:xfrm>
        <a:graphic>
          <a:graphicData uri="http://schemas.openxmlformats.org/drawingml/2006/table">
            <a:tbl>
              <a:tblPr/>
              <a:tblGrid>
                <a:gridCol w="1477963"/>
                <a:gridCol w="1377950"/>
                <a:gridCol w="1208087"/>
                <a:gridCol w="723900"/>
                <a:gridCol w="965200"/>
                <a:gridCol w="1308100"/>
                <a:gridCol w="8366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algn="l" fontAlgn="b"/>
                      <a:r>
                        <a:rPr lang="en-US" sz="1200" b="1" i="0" u="none" strike="noStrike" dirty="0">
                          <a:latin typeface="Arial"/>
                        </a:rPr>
                        <a:t>Providence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18.6%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30.5%</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38.0%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28.5%</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26.7%</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9.8%</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 </a:t>
                      </a:r>
                      <a:r>
                        <a:rPr lang="en-US" sz="1200" b="1" i="0" u="none" strike="noStrike" dirty="0" smtClean="0">
                          <a:latin typeface="Arial"/>
                        </a:rPr>
                        <a:t>Country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29.9%</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14.4%</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8.4%</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4.8%</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15.0%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12.8%</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6.4%</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5.4%</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4.4%</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40126" name="AutoShape 94" descr="backgr"/>
          <p:cNvSpPr>
            <a:spLocks noChangeArrowheads="1"/>
          </p:cNvSpPr>
          <p:nvPr/>
        </p:nvSpPr>
        <p:spPr bwMode="auto">
          <a:xfrm>
            <a:off x="2028825" y="476567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
        <p:nvSpPr>
          <p:cNvPr id="940127" name="Line 95"/>
          <p:cNvSpPr>
            <a:spLocks noChangeShapeType="1"/>
          </p:cNvSpPr>
          <p:nvPr/>
        </p:nvSpPr>
        <p:spPr bwMode="auto">
          <a:xfrm flipV="1">
            <a:off x="2301875" y="2582863"/>
            <a:ext cx="263525" cy="2182812"/>
          </a:xfrm>
          <a:prstGeom prst="line">
            <a:avLst/>
          </a:prstGeom>
          <a:noFill/>
          <a:ln w="28575">
            <a:solidFill>
              <a:srgbClr val="CAD3DC"/>
            </a:solidFill>
            <a:round/>
            <a:headEnd/>
            <a:tailEnd type="triangle" w="med" len="med"/>
          </a:ln>
          <a:effectLst/>
        </p:spPr>
        <p:txBody>
          <a:bodyPr>
            <a:spAutoFit/>
          </a:bodyPr>
          <a:lstStyle/>
          <a:p>
            <a:endParaRPr lang="en-US"/>
          </a:p>
        </p:txBody>
      </p:sp>
      <p:sp>
        <p:nvSpPr>
          <p:cNvPr id="940128" name="AutoShape 96"/>
          <p:cNvSpPr>
            <a:spLocks noChangeArrowheads="1"/>
          </p:cNvSpPr>
          <p:nvPr/>
        </p:nvSpPr>
        <p:spPr bwMode="auto">
          <a:xfrm rot="5400000">
            <a:off x="-498474" y="3441700"/>
            <a:ext cx="1739900" cy="257175"/>
          </a:xfrm>
          <a:prstGeom prst="rightArrow">
            <a:avLst>
              <a:gd name="adj1" fmla="val 50000"/>
              <a:gd name="adj2" fmla="val 169136"/>
            </a:avLst>
          </a:prstGeom>
          <a:solidFill>
            <a:srgbClr val="A50021">
              <a:alpha val="74001"/>
            </a:srgbClr>
          </a:solidFill>
          <a:ln w="28575" algn="ctr">
            <a:solidFill>
              <a:srgbClr val="CAD3DC"/>
            </a:solidFill>
            <a:miter lim="800000"/>
            <a:headEnd/>
            <a:tailEnd/>
          </a:ln>
          <a:effectLst/>
        </p:spPr>
        <p:txBody>
          <a:bodyPr anchor="ctr">
            <a:spAutoFit/>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p:txBody>
          <a:bodyPr/>
          <a:lstStyle/>
          <a:p>
            <a:r>
              <a:rPr lang="en-US"/>
              <a:t>Regional Share of Statewide TSA Tourism</a:t>
            </a:r>
          </a:p>
        </p:txBody>
      </p:sp>
      <p:graphicFrame>
        <p:nvGraphicFramePr>
          <p:cNvPr id="941154" name="Group 98"/>
          <p:cNvGraphicFramePr>
            <a:graphicFrameLocks noGrp="1"/>
          </p:cNvGraphicFramePr>
          <p:nvPr/>
        </p:nvGraphicFramePr>
        <p:xfrm>
          <a:off x="625475" y="2193925"/>
          <a:ext cx="8021638" cy="2497459"/>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180975">
                <a:tc>
                  <a:txBody>
                    <a:bodyPr/>
                    <a:lstStyle/>
                    <a:p>
                      <a:pPr algn="l" fontAlgn="b"/>
                      <a:r>
                        <a:rPr lang="en-US" sz="1200" b="1" i="0" u="none" strike="noStrike" dirty="0">
                          <a:latin typeface="Arial"/>
                        </a:rPr>
                        <a:t>Providence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12.9%</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24.0%</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dirty="0">
                          <a:latin typeface="Arial"/>
                        </a:rPr>
                        <a:t>South County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37.5%</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15.8%</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 </a:t>
                      </a:r>
                      <a:r>
                        <a:rPr lang="en-US" sz="1200" b="1" i="0" u="none" strike="noStrike" dirty="0" smtClean="0">
                          <a:latin typeface="Arial"/>
                        </a:rPr>
                        <a:t>Country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42.3%</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23.1%</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7.8%</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a:t>
                      </a:r>
                      <a:r>
                        <a:rPr lang="en-US" sz="1200" b="1" i="0" u="none" strike="noStrike" dirty="0" smtClean="0">
                          <a:latin typeface="Arial"/>
                        </a:rPr>
                        <a:t>Valley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4.9%</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45.2%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23.3%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3.8%</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35.7%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Block </a:t>
                      </a:r>
                      <a:r>
                        <a:rPr lang="en-US" sz="1200" b="1" i="0" u="none" strike="noStrike" dirty="0" smtClean="0">
                          <a:latin typeface="Arial"/>
                        </a:rPr>
                        <a:t>Island</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26.6%</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a:t>
                      </a:r>
                      <a:r>
                        <a:rPr lang="en-US" sz="1200" b="1" i="0" u="none" strike="noStrike" dirty="0" smtClean="0">
                          <a:latin typeface="Arial"/>
                        </a:rPr>
                        <a:t>Bay</a:t>
                      </a:r>
                      <a:endParaRPr lang="en-US" sz="1200" b="1" i="0" u="none" strike="noStrike" dirty="0">
                        <a:latin typeface="Arial"/>
                      </a:endParaRP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21.5%</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23.9%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R="0" marT="0" marB="0" anchor="b">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19.7%</a:t>
                      </a:r>
                    </a:p>
                  </a:txBody>
                  <a:tcPr marL="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22.4%</a:t>
                      </a:r>
                    </a:p>
                  </a:txBody>
                  <a:tcPr marL="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19.9%</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14.4%</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23.5%</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41150" name="AutoShape 94"/>
          <p:cNvSpPr>
            <a:spLocks noChangeArrowheads="1"/>
          </p:cNvSpPr>
          <p:nvPr/>
        </p:nvSpPr>
        <p:spPr bwMode="auto">
          <a:xfrm>
            <a:off x="876300" y="5076825"/>
            <a:ext cx="7553325" cy="257175"/>
          </a:xfrm>
          <a:prstGeom prst="rightArrow">
            <a:avLst>
              <a:gd name="adj1" fmla="val 50000"/>
              <a:gd name="adj2" fmla="val 734259"/>
            </a:avLst>
          </a:prstGeom>
          <a:solidFill>
            <a:srgbClr val="A50021">
              <a:alpha val="74001"/>
            </a:srgbClr>
          </a:solidFill>
          <a:ln w="28575" algn="ctr">
            <a:solidFill>
              <a:srgbClr val="CAD3DC"/>
            </a:solidFill>
            <a:miter lim="800000"/>
            <a:headEnd/>
            <a:tailEnd/>
          </a:ln>
          <a:effectLst/>
        </p:spPr>
        <p:txBody>
          <a:bodyPr anchor="ctr">
            <a:spAutoFit/>
          </a:bodyPr>
          <a:lstStyle/>
          <a:p>
            <a:endParaRPr lang="en-US"/>
          </a:p>
        </p:txBody>
      </p:sp>
      <p:sp>
        <p:nvSpPr>
          <p:cNvPr id="941152" name="Line 96"/>
          <p:cNvSpPr>
            <a:spLocks noChangeShapeType="1"/>
          </p:cNvSpPr>
          <p:nvPr/>
        </p:nvSpPr>
        <p:spPr bwMode="auto">
          <a:xfrm flipV="1">
            <a:off x="5942012" y="3594100"/>
            <a:ext cx="877887" cy="1976438"/>
          </a:xfrm>
          <a:prstGeom prst="line">
            <a:avLst/>
          </a:prstGeom>
          <a:noFill/>
          <a:ln w="28575">
            <a:solidFill>
              <a:srgbClr val="CAD3DC"/>
            </a:solidFill>
            <a:round/>
            <a:headEnd/>
            <a:tailEnd type="triangle" w="med" len="med"/>
          </a:ln>
          <a:effectLst/>
        </p:spPr>
        <p:txBody>
          <a:bodyPr wrap="square">
            <a:spAutoFit/>
          </a:bodyPr>
          <a:lstStyle/>
          <a:p>
            <a:endParaRPr lang="en-US"/>
          </a:p>
        </p:txBody>
      </p:sp>
      <p:sp>
        <p:nvSpPr>
          <p:cNvPr id="941151" name="AutoShape 95" descr="backgr"/>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76200" y="914400"/>
            <a:ext cx="9067800" cy="381000"/>
          </a:xfrm>
        </p:spPr>
        <p:txBody>
          <a:bodyPr/>
          <a:lstStyle/>
          <a:p>
            <a:r>
              <a:rPr lang="en-US" sz="2200" dirty="0"/>
              <a:t>TSA + Under 50Mile Growth Rates by Region for </a:t>
            </a:r>
            <a:r>
              <a:rPr lang="en-US" sz="2200" dirty="0" smtClean="0"/>
              <a:t>2010</a:t>
            </a:r>
            <a:endParaRPr lang="en-US" sz="2200" dirty="0"/>
          </a:p>
        </p:txBody>
      </p:sp>
      <p:graphicFrame>
        <p:nvGraphicFramePr>
          <p:cNvPr id="942181" name="Group 101"/>
          <p:cNvGraphicFramePr>
            <a:graphicFrameLocks noGrp="1"/>
          </p:cNvGraphicFramePr>
          <p:nvPr/>
        </p:nvGraphicFramePr>
        <p:xfrm>
          <a:off x="647700" y="2193925"/>
          <a:ext cx="7827963" cy="2501777"/>
        </p:xfrm>
        <a:graphic>
          <a:graphicData uri="http://schemas.openxmlformats.org/drawingml/2006/table">
            <a:tbl>
              <a:tblPr/>
              <a:tblGrid>
                <a:gridCol w="1477963"/>
                <a:gridCol w="1327150"/>
                <a:gridCol w="1323975"/>
                <a:gridCol w="647700"/>
                <a:gridCol w="746125"/>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a:t>
                      </a:r>
                      <a:r>
                        <a:rPr kumimoji="0" lang="en-GB" sz="1600" b="0" i="0" u="none" strike="noStrike" cap="none" normalizeH="0" baseline="0" dirty="0" smtClean="0">
                          <a:ln>
                            <a:noFill/>
                          </a:ln>
                          <a:solidFill>
                            <a:srgbClr val="FFFFFF"/>
                          </a:solidFill>
                          <a:effectLst/>
                          <a:latin typeface="Arial Black" pitchFamily="34" charset="0"/>
                        </a:rPr>
                        <a:t>2010 </a:t>
                      </a:r>
                      <a:r>
                        <a:rPr kumimoji="0" lang="en-GB" sz="1600" b="0" i="0" u="none" strike="noStrike" cap="none" normalizeH="0" baseline="0" dirty="0" err="1" smtClean="0">
                          <a:ln>
                            <a:noFill/>
                          </a:ln>
                          <a:solidFill>
                            <a:srgbClr val="FFFFFF"/>
                          </a:solidFill>
                          <a:effectLst/>
                          <a:latin typeface="Arial Black" pitchFamily="34" charset="0"/>
                        </a:rPr>
                        <a:t>vs</a:t>
                      </a:r>
                      <a:r>
                        <a:rPr kumimoji="0" lang="en-GB" sz="1600" b="0" i="0" u="none" strike="noStrike" cap="none" normalizeH="0" baseline="0" dirty="0" smtClean="0">
                          <a:ln>
                            <a:noFill/>
                          </a:ln>
                          <a:solidFill>
                            <a:srgbClr val="FFFFFF"/>
                          </a:solidFill>
                          <a:effectLst/>
                          <a:latin typeface="Arial Black" pitchFamily="34" charset="0"/>
                        </a:rPr>
                        <a:t> </a:t>
                      </a:r>
                      <a:r>
                        <a:rPr kumimoji="0" lang="en-GB" sz="1600" b="0" i="0" u="none" strike="noStrike" cap="none" normalizeH="0" baseline="0" dirty="0" smtClean="0">
                          <a:ln>
                            <a:noFill/>
                          </a:ln>
                          <a:solidFill>
                            <a:srgbClr val="FFFFFF"/>
                          </a:solidFill>
                          <a:effectLst/>
                          <a:latin typeface="Arial Black" pitchFamily="34" charset="0"/>
                        </a:rPr>
                        <a:t>2009</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-10.3%</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-4.0%</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-4.0%</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7.5%</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8.7%</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4.4%</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chemeClr val="bg1"/>
                          </a:solidFill>
                          <a:effectLst/>
                          <a:latin typeface="Arial" charset="0"/>
                        </a:rPr>
                        <a:t>Grand 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0.1%</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0.6%</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3.8%</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5.2%</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6.8%</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3.2%</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42174" name="Line 94"/>
          <p:cNvSpPr>
            <a:spLocks noChangeShapeType="1"/>
          </p:cNvSpPr>
          <p:nvPr/>
        </p:nvSpPr>
        <p:spPr bwMode="auto">
          <a:xfrm flipH="1" flipV="1">
            <a:off x="4438650" y="4675188"/>
            <a:ext cx="184150" cy="660400"/>
          </a:xfrm>
          <a:prstGeom prst="line">
            <a:avLst/>
          </a:prstGeom>
          <a:noFill/>
          <a:ln w="28575">
            <a:solidFill>
              <a:srgbClr val="CAD3DC"/>
            </a:solidFill>
            <a:round/>
            <a:headEnd/>
            <a:tailEnd type="triangle" w="med" len="med"/>
          </a:ln>
          <a:effectLst/>
        </p:spPr>
        <p:txBody>
          <a:bodyPr>
            <a:spAutoFit/>
          </a:bodyPr>
          <a:lstStyle/>
          <a:p>
            <a:endParaRPr lang="en-US"/>
          </a:p>
        </p:txBody>
      </p:sp>
      <p:sp>
        <p:nvSpPr>
          <p:cNvPr id="942175" name="Line 95"/>
          <p:cNvSpPr>
            <a:spLocks noChangeShapeType="1"/>
          </p:cNvSpPr>
          <p:nvPr/>
        </p:nvSpPr>
        <p:spPr bwMode="auto">
          <a:xfrm flipH="1" flipV="1">
            <a:off x="3149600" y="4686299"/>
            <a:ext cx="1433513" cy="657225"/>
          </a:xfrm>
          <a:prstGeom prst="line">
            <a:avLst/>
          </a:prstGeom>
          <a:noFill/>
          <a:ln w="28575">
            <a:solidFill>
              <a:srgbClr val="CAD3DC"/>
            </a:solidFill>
            <a:round/>
            <a:headEnd/>
            <a:tailEnd type="triangle" w="med" len="med"/>
          </a:ln>
          <a:effectLst/>
        </p:spPr>
        <p:txBody>
          <a:bodyPr wrap="square">
            <a:spAutoFit/>
          </a:bodyPr>
          <a:lstStyle/>
          <a:p>
            <a:endParaRPr lang="en-US"/>
          </a:p>
        </p:txBody>
      </p:sp>
      <p:sp>
        <p:nvSpPr>
          <p:cNvPr id="942176" name="AutoShape 96" descr="backgr"/>
          <p:cNvSpPr>
            <a:spLocks noChangeArrowheads="1"/>
          </p:cNvSpPr>
          <p:nvPr/>
        </p:nvSpPr>
        <p:spPr bwMode="auto">
          <a:xfrm>
            <a:off x="2027238" y="5481122"/>
            <a:ext cx="5038725" cy="578882"/>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dirty="0" smtClean="0"/>
              <a:t>Entertainment and Accommodations saw only modest gains in spending during 2010.</a:t>
            </a:r>
            <a:endParaRPr lang="en-US" sz="1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p:txBody>
          <a:bodyPr/>
          <a:lstStyle/>
          <a:p>
            <a:r>
              <a:rPr lang="en-US" dirty="0"/>
              <a:t>TSA Tourism Growth Rates by Region for </a:t>
            </a:r>
            <a:r>
              <a:rPr lang="en-US" dirty="0" smtClean="0"/>
              <a:t>2010</a:t>
            </a:r>
            <a:endParaRPr lang="en-US" dirty="0"/>
          </a:p>
        </p:txBody>
      </p:sp>
      <p:graphicFrame>
        <p:nvGraphicFramePr>
          <p:cNvPr id="943205" name="Group 101"/>
          <p:cNvGraphicFramePr>
            <a:graphicFrameLocks noGrp="1"/>
          </p:cNvGraphicFramePr>
          <p:nvPr/>
        </p:nvGraphicFramePr>
        <p:xfrm>
          <a:off x="469900" y="2193925"/>
          <a:ext cx="8159623" cy="2501777"/>
        </p:xfrm>
        <a:graphic>
          <a:graphicData uri="http://schemas.openxmlformats.org/drawingml/2006/table">
            <a:tbl>
              <a:tblPr/>
              <a:tblGrid>
                <a:gridCol w="1511173"/>
                <a:gridCol w="1433513"/>
                <a:gridCol w="1323975"/>
                <a:gridCol w="746125"/>
                <a:gridCol w="820737"/>
                <a:gridCol w="1270000"/>
                <a:gridCol w="1054100"/>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a:t>
                      </a:r>
                      <a:r>
                        <a:rPr kumimoji="0" lang="en-GB" sz="1600" b="0" i="0" u="none" strike="noStrike" cap="none" normalizeH="0" baseline="0" dirty="0" smtClean="0">
                          <a:ln>
                            <a:noFill/>
                          </a:ln>
                          <a:solidFill>
                            <a:srgbClr val="FFFFFF"/>
                          </a:solidFill>
                          <a:effectLst/>
                          <a:latin typeface="Arial Black" pitchFamily="34" charset="0"/>
                        </a:rPr>
                        <a:t>2010 </a:t>
                      </a:r>
                      <a:r>
                        <a:rPr kumimoji="0" lang="en-GB" sz="1600" b="0" i="0" u="none" strike="noStrike" cap="none" normalizeH="0" baseline="0" dirty="0" err="1" smtClean="0">
                          <a:ln>
                            <a:noFill/>
                          </a:ln>
                          <a:solidFill>
                            <a:srgbClr val="FFFFFF"/>
                          </a:solidFill>
                          <a:effectLst/>
                          <a:latin typeface="Arial Black" pitchFamily="34" charset="0"/>
                        </a:rPr>
                        <a:t>vs</a:t>
                      </a:r>
                      <a:r>
                        <a:rPr kumimoji="0" lang="en-GB" sz="1600" b="0" i="0" u="none" strike="noStrike" cap="none" normalizeH="0" baseline="0" dirty="0" smtClean="0">
                          <a:ln>
                            <a:noFill/>
                          </a:ln>
                          <a:solidFill>
                            <a:srgbClr val="FFFFFF"/>
                          </a:solidFill>
                          <a:effectLst/>
                          <a:latin typeface="Arial Black" pitchFamily="34" charset="0"/>
                        </a:rPr>
                        <a:t> </a:t>
                      </a:r>
                      <a:r>
                        <a:rPr kumimoji="0" lang="en-GB" sz="1600" b="0" i="0" u="none" strike="noStrike" cap="none" normalizeH="0" baseline="0" dirty="0" smtClean="0">
                          <a:ln>
                            <a:noFill/>
                          </a:ln>
                          <a:solidFill>
                            <a:srgbClr val="FFFFFF"/>
                          </a:solidFill>
                          <a:effectLst/>
                          <a:latin typeface="Arial Black" pitchFamily="34" charset="0"/>
                        </a:rPr>
                        <a:t>2009</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a:t>
                      </a:r>
                      <a:endParaRPr kumimoji="0" lang="en-US" sz="1200" b="1" i="0" u="none" strike="noStrike" cap="none" normalizeH="0" baseline="0" dirty="0" smtClean="0">
                        <a:ln>
                          <a:noFill/>
                        </a:ln>
                        <a:solidFill>
                          <a:schemeClr val="bg1"/>
                        </a:solidFill>
                        <a:effectLst/>
                        <a:latin typeface="Arial" charset="0"/>
                      </a:endParaRP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-10.3%</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-4.1%</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-0.7%</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5.8%</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8.7%</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-0.1%</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6.5%</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7.6%</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8.3%</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0.1%</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-1.1%</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4.2%</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6.7%</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6.7%</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3.1%</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43198" name="Line 94"/>
          <p:cNvSpPr>
            <a:spLocks noChangeShapeType="1"/>
          </p:cNvSpPr>
          <p:nvPr/>
        </p:nvSpPr>
        <p:spPr bwMode="auto">
          <a:xfrm flipH="1" flipV="1">
            <a:off x="4419600" y="4711700"/>
            <a:ext cx="177800" cy="687388"/>
          </a:xfrm>
          <a:prstGeom prst="line">
            <a:avLst/>
          </a:prstGeom>
          <a:noFill/>
          <a:ln w="28575">
            <a:solidFill>
              <a:srgbClr val="CAD3DC"/>
            </a:solidFill>
            <a:round/>
            <a:headEnd/>
            <a:tailEnd type="triangle" w="med" len="med"/>
          </a:ln>
          <a:effectLst/>
        </p:spPr>
        <p:txBody>
          <a:bodyPr wrap="square">
            <a:spAutoFit/>
          </a:bodyPr>
          <a:lstStyle/>
          <a:p>
            <a:endParaRPr lang="en-US"/>
          </a:p>
        </p:txBody>
      </p:sp>
      <p:sp>
        <p:nvSpPr>
          <p:cNvPr id="943199" name="Line 95"/>
          <p:cNvSpPr>
            <a:spLocks noChangeShapeType="1"/>
          </p:cNvSpPr>
          <p:nvPr/>
        </p:nvSpPr>
        <p:spPr bwMode="auto">
          <a:xfrm flipH="1" flipV="1">
            <a:off x="3217863" y="4681538"/>
            <a:ext cx="1365250" cy="750887"/>
          </a:xfrm>
          <a:prstGeom prst="line">
            <a:avLst/>
          </a:prstGeom>
          <a:noFill/>
          <a:ln w="28575">
            <a:solidFill>
              <a:srgbClr val="CAD3DC"/>
            </a:solidFill>
            <a:round/>
            <a:headEnd/>
            <a:tailEnd type="triangle" w="med" len="med"/>
          </a:ln>
          <a:effectLst/>
        </p:spPr>
        <p:txBody>
          <a:bodyPr>
            <a:spAutoFit/>
          </a:bodyPr>
          <a:lstStyle/>
          <a:p>
            <a:endParaRPr lang="en-US"/>
          </a:p>
        </p:txBody>
      </p:sp>
      <p:sp>
        <p:nvSpPr>
          <p:cNvPr id="943200" name="AutoShape 96" descr="backgr"/>
          <p:cNvSpPr>
            <a:spLocks noChangeArrowheads="1"/>
          </p:cNvSpPr>
          <p:nvPr/>
        </p:nvSpPr>
        <p:spPr bwMode="auto">
          <a:xfrm>
            <a:off x="2038350" y="5391428"/>
            <a:ext cx="5103813" cy="578882"/>
          </a:xfrm>
          <a:prstGeom prst="roundRect">
            <a:avLst>
              <a:gd name="adj" fmla="val 16667"/>
            </a:avLst>
          </a:prstGeom>
          <a:blipFill dpi="0" rotWithShape="1">
            <a:blip r:embed="rId2" cstate="print"/>
            <a:srcRect/>
            <a:stretch>
              <a:fillRect b="-207368"/>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dirty="0" smtClean="0"/>
              <a:t>Spending increases in the Food, Retail and Transportation drov</a:t>
            </a:r>
            <a:r>
              <a:rPr lang="en-US" sz="1400" b="1" dirty="0" smtClean="0"/>
              <a:t>e the total 2010 increase.</a:t>
            </a:r>
            <a:endParaRPr lang="en-US" sz="1400"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76200" y="914400"/>
            <a:ext cx="9067800" cy="381000"/>
          </a:xfrm>
        </p:spPr>
        <p:txBody>
          <a:bodyPr/>
          <a:lstStyle/>
          <a:p>
            <a:r>
              <a:rPr lang="en-US" sz="2000"/>
              <a:t>Regional Share of Statewide TSA + Under 50Mile Visitation</a:t>
            </a:r>
          </a:p>
        </p:txBody>
      </p:sp>
      <p:graphicFrame>
        <p:nvGraphicFramePr>
          <p:cNvPr id="950341" name="Group 69"/>
          <p:cNvGraphicFramePr>
            <a:graphicFrameLocks noGrp="1"/>
          </p:cNvGraphicFramePr>
          <p:nvPr/>
        </p:nvGraphicFramePr>
        <p:xfrm>
          <a:off x="1576388" y="2193925"/>
          <a:ext cx="6140450" cy="253975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a:t>
                      </a:r>
                      <a:r>
                        <a:rPr kumimoji="0" lang="en-GB" sz="1600" b="0" i="0" u="none" strike="noStrike" cap="none" normalizeH="0" baseline="0" dirty="0" smtClean="0">
                          <a:ln>
                            <a:noFill/>
                          </a:ln>
                          <a:solidFill>
                            <a:srgbClr val="FFFFFF"/>
                          </a:solidFill>
                          <a:effectLst/>
                          <a:latin typeface="Arial Black" pitchFamily="34" charset="0"/>
                        </a:rPr>
                        <a:t>2010</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7.8%</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7.3%</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1,283.6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16.8%</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19.9%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3,484.6</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4.2%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3.2%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555.4</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4.6%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4.8%</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832.1</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13.9%</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15.9%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2,784.9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27.2%</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27.2%</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4,760.5</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13.6%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12.7%</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2,220.7</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11.9%</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9.0%</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1,565.9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mn-lt"/>
                        </a:rPr>
                        <a:t>100.0%</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mn-lt"/>
                        </a:rPr>
                        <a:t>100.0%</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mn-lt"/>
                        </a:rPr>
                        <a:t>17,487.7</a:t>
                      </a:r>
                    </a:p>
                  </a:txBody>
                  <a:tcPr marL="0" marR="18288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950333" name="Line 61"/>
          <p:cNvSpPr>
            <a:spLocks noChangeShapeType="1"/>
          </p:cNvSpPr>
          <p:nvPr/>
        </p:nvSpPr>
        <p:spPr bwMode="auto">
          <a:xfrm flipV="1">
            <a:off x="3922713" y="3213099"/>
            <a:ext cx="280987" cy="2005013"/>
          </a:xfrm>
          <a:prstGeom prst="line">
            <a:avLst/>
          </a:prstGeom>
          <a:noFill/>
          <a:ln w="28575">
            <a:solidFill>
              <a:srgbClr val="CAD3DC"/>
            </a:solidFill>
            <a:round/>
            <a:headEnd/>
            <a:tailEnd type="triangle" w="med" len="med"/>
          </a:ln>
          <a:effectLst/>
        </p:spPr>
        <p:txBody>
          <a:bodyPr wrap="square">
            <a:spAutoFit/>
          </a:bodyPr>
          <a:lstStyle/>
          <a:p>
            <a:endParaRPr lang="en-US"/>
          </a:p>
        </p:txBody>
      </p:sp>
      <p:sp>
        <p:nvSpPr>
          <p:cNvPr id="950334" name="Line 62"/>
          <p:cNvSpPr>
            <a:spLocks noChangeShapeType="1"/>
          </p:cNvSpPr>
          <p:nvPr/>
        </p:nvSpPr>
        <p:spPr bwMode="auto">
          <a:xfrm flipV="1">
            <a:off x="3879850" y="4364038"/>
            <a:ext cx="406400" cy="985837"/>
          </a:xfrm>
          <a:prstGeom prst="line">
            <a:avLst/>
          </a:prstGeom>
          <a:noFill/>
          <a:ln w="28575">
            <a:solidFill>
              <a:srgbClr val="CAD3DC"/>
            </a:solidFill>
            <a:round/>
            <a:headEnd/>
            <a:tailEnd type="triangle" w="med" len="med"/>
          </a:ln>
          <a:effectLst/>
        </p:spPr>
        <p:txBody>
          <a:bodyPr>
            <a:spAutoFit/>
          </a:bodyPr>
          <a:lstStyle/>
          <a:p>
            <a:endParaRPr lang="en-US"/>
          </a:p>
        </p:txBody>
      </p:sp>
      <p:sp>
        <p:nvSpPr>
          <p:cNvPr id="950335" name="AutoShape 63" descr="backgr"/>
          <p:cNvSpPr>
            <a:spLocks noChangeArrowheads="1"/>
          </p:cNvSpPr>
          <p:nvPr/>
        </p:nvSpPr>
        <p:spPr bwMode="auto">
          <a:xfrm>
            <a:off x="2039938" y="5226884"/>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dirty="0"/>
              <a:t>Biggest variances from spending shares are in regions where there is a dominant category, such as </a:t>
            </a:r>
            <a:r>
              <a:rPr lang="en-US" sz="1400" b="1" dirty="0" smtClean="0"/>
              <a:t>entertainment in Blackstone Valley or </a:t>
            </a:r>
            <a:r>
              <a:rPr lang="en-US" sz="1400" b="1" dirty="0"/>
              <a:t>high transportation revenue in Warwick</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r>
              <a:rPr lang="en-US"/>
              <a:t>Regional Share of Statewide TSA Tourism Visitation</a:t>
            </a:r>
          </a:p>
        </p:txBody>
      </p:sp>
      <p:graphicFrame>
        <p:nvGraphicFramePr>
          <p:cNvPr id="951365" name="Group 69"/>
          <p:cNvGraphicFramePr>
            <a:graphicFrameLocks noGrp="1"/>
          </p:cNvGraphicFramePr>
          <p:nvPr/>
        </p:nvGraphicFramePr>
        <p:xfrm>
          <a:off x="1728788" y="2346325"/>
          <a:ext cx="6140450" cy="253975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a:t>
                      </a:r>
                      <a:r>
                        <a:rPr kumimoji="0" lang="en-GB" sz="1600" b="0" i="0" u="none" strike="noStrike" cap="none" normalizeH="0" baseline="0" dirty="0" smtClean="0">
                          <a:ln>
                            <a:noFill/>
                          </a:ln>
                          <a:solidFill>
                            <a:srgbClr val="FFFFFF"/>
                          </a:solidFill>
                          <a:effectLst/>
                          <a:latin typeface="Arial Black" pitchFamily="34" charset="0"/>
                        </a:rPr>
                        <a:t>2010</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A5002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A5002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7.1%</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7.5%</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583.9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12.8%</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15.9%</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latin typeface="+mn-lt"/>
                        </a:rPr>
                        <a:t>1,247.4</a:t>
                      </a:r>
                      <a:endParaRPr lang="en-US" sz="1200" b="1" i="0" u="none" strike="noStrike" dirty="0">
                        <a:latin typeface="+mn-lt"/>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5.4%</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5.3%</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413.1</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4.6%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6.0%</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471.7</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13.9%</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14.6%</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latin typeface="+mn-lt"/>
                        </a:rPr>
                        <a:t>1,145.8</a:t>
                      </a:r>
                      <a:endParaRPr lang="en-US" sz="1200" b="1" i="0" u="none" strike="noStrike" dirty="0">
                        <a:latin typeface="+mn-lt"/>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28.5%</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29.4%</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latin typeface="+mn-lt"/>
                        </a:rPr>
                        <a:t>2,303.9</a:t>
                      </a:r>
                      <a:endParaRPr lang="en-US" sz="1200" b="1" i="0" u="none" strike="noStrike" dirty="0">
                        <a:latin typeface="+mn-lt"/>
                      </a:endParaRP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14.0%</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12.5%</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981.5</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mn-lt"/>
                        </a:rPr>
                        <a:t>13.6%</a:t>
                      </a:r>
                    </a:p>
                  </a:txBody>
                  <a:tcPr marL="0" marR="18288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8.7%</a:t>
                      </a:r>
                    </a:p>
                  </a:txBody>
                  <a:tcPr marL="0" marR="18288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mn-lt"/>
                        </a:rPr>
                        <a:t>682.9</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mn-lt"/>
                        </a:rPr>
                        <a:t>100.0%</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mn-lt"/>
                        </a:rPr>
                        <a:t>100.0%</a:t>
                      </a:r>
                    </a:p>
                  </a:txBody>
                  <a:tcPr marL="0" marR="18288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smtClean="0">
                          <a:solidFill>
                            <a:schemeClr val="bg1"/>
                          </a:solidFill>
                          <a:latin typeface="+mn-lt"/>
                        </a:rPr>
                        <a:t>7,830.2</a:t>
                      </a:r>
                      <a:endParaRPr lang="en-US" sz="1400" b="1" i="0" u="none" strike="noStrike" dirty="0">
                        <a:solidFill>
                          <a:schemeClr val="bg1"/>
                        </a:solidFill>
                        <a:latin typeface="+mn-lt"/>
                      </a:endParaRPr>
                    </a:p>
                  </a:txBody>
                  <a:tcPr marL="0" marR="18288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51358" name="Line 62"/>
          <p:cNvSpPr>
            <a:spLocks noChangeShapeType="1"/>
          </p:cNvSpPr>
          <p:nvPr/>
        </p:nvSpPr>
        <p:spPr bwMode="auto">
          <a:xfrm flipV="1">
            <a:off x="3479800" y="4592638"/>
            <a:ext cx="854075" cy="728662"/>
          </a:xfrm>
          <a:prstGeom prst="line">
            <a:avLst/>
          </a:prstGeom>
          <a:noFill/>
          <a:ln w="28575">
            <a:solidFill>
              <a:srgbClr val="CAD3DC"/>
            </a:solidFill>
            <a:round/>
            <a:headEnd/>
            <a:tailEnd type="triangle" w="med" len="med"/>
          </a:ln>
          <a:effectLst/>
        </p:spPr>
        <p:txBody>
          <a:bodyPr wrap="square">
            <a:spAutoFit/>
          </a:bodyPr>
          <a:lstStyle/>
          <a:p>
            <a:endParaRPr lang="en-US"/>
          </a:p>
        </p:txBody>
      </p:sp>
      <p:sp>
        <p:nvSpPr>
          <p:cNvPr id="951359" name="AutoShape 63" descr="backgr"/>
          <p:cNvSpPr>
            <a:spLocks noChangeArrowheads="1"/>
          </p:cNvSpPr>
          <p:nvPr/>
        </p:nvSpPr>
        <p:spPr bwMode="auto">
          <a:xfrm>
            <a:off x="2192338" y="5239584"/>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dirty="0" smtClean="0"/>
              <a:t>Biggest variances from spending shares are in regions where there is a dominant category, such as entertainment in Blackstone Valley or high transportation revenue in Warwick</a:t>
            </a:r>
            <a:endParaRPr lang="en-US" sz="1400" b="1" dirty="0"/>
          </a:p>
        </p:txBody>
      </p:sp>
      <p:sp>
        <p:nvSpPr>
          <p:cNvPr id="7" name="Line 62"/>
          <p:cNvSpPr>
            <a:spLocks noChangeShapeType="1"/>
          </p:cNvSpPr>
          <p:nvPr/>
        </p:nvSpPr>
        <p:spPr bwMode="auto">
          <a:xfrm flipV="1">
            <a:off x="3606801" y="3365498"/>
            <a:ext cx="762000" cy="1866901"/>
          </a:xfrm>
          <a:prstGeom prst="line">
            <a:avLst/>
          </a:prstGeom>
          <a:noFill/>
          <a:ln w="28575">
            <a:solidFill>
              <a:srgbClr val="CAD3DC"/>
            </a:solidFill>
            <a:round/>
            <a:headEnd/>
            <a:tailEnd type="triangle" w="med" len="med"/>
          </a:ln>
          <a:effectLst/>
        </p:spPr>
        <p:txBody>
          <a:bodyPr wrap="square">
            <a:spAutoFit/>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a:noFill/>
        </p:spPr>
        <p:txBody>
          <a:bodyPr/>
          <a:lstStyle/>
          <a:p>
            <a:r>
              <a:rPr lang="en-US" dirty="0"/>
              <a:t>Regional Growth in Expenditures </a:t>
            </a:r>
            <a:r>
              <a:rPr lang="en-US" dirty="0" smtClean="0"/>
              <a:t>2009 </a:t>
            </a:r>
            <a:r>
              <a:rPr lang="en-US" dirty="0"/>
              <a:t>- </a:t>
            </a:r>
            <a:r>
              <a:rPr lang="en-US" dirty="0" smtClean="0"/>
              <a:t>2010</a:t>
            </a:r>
            <a:endParaRPr lang="en-US" dirty="0"/>
          </a:p>
        </p:txBody>
      </p:sp>
      <p:sp>
        <p:nvSpPr>
          <p:cNvPr id="944133" name="Text Box 5"/>
          <p:cNvSpPr txBox="1">
            <a:spLocks noChangeArrowheads="1"/>
          </p:cNvSpPr>
          <p:nvPr/>
        </p:nvSpPr>
        <p:spPr bwMode="auto">
          <a:xfrm>
            <a:off x="6262688" y="1747838"/>
            <a:ext cx="1733550" cy="366712"/>
          </a:xfrm>
          <a:prstGeom prst="rect">
            <a:avLst/>
          </a:prstGeom>
          <a:noFill/>
          <a:ln w="9525" algn="ctr">
            <a:noFill/>
            <a:miter lim="800000"/>
            <a:headEnd/>
            <a:tailEnd/>
          </a:ln>
          <a:effectLst/>
        </p:spPr>
        <p:txBody>
          <a:bodyPr wrap="none">
            <a:spAutoFit/>
          </a:bodyPr>
          <a:lstStyle/>
          <a:p>
            <a:r>
              <a:rPr lang="en-US" b="1" i="1">
                <a:solidFill>
                  <a:srgbClr val="A50021"/>
                </a:solidFill>
              </a:rPr>
              <a:t>TSA + &lt;50Mile</a:t>
            </a:r>
          </a:p>
        </p:txBody>
      </p:sp>
      <p:sp>
        <p:nvSpPr>
          <p:cNvPr id="944134" name="Text Box 6"/>
          <p:cNvSpPr txBox="1">
            <a:spLocks noChangeArrowheads="1"/>
          </p:cNvSpPr>
          <p:nvPr/>
        </p:nvSpPr>
        <p:spPr bwMode="auto">
          <a:xfrm>
            <a:off x="1746250" y="1747838"/>
            <a:ext cx="1212850" cy="366712"/>
          </a:xfrm>
          <a:prstGeom prst="rect">
            <a:avLst/>
          </a:prstGeom>
          <a:noFill/>
          <a:ln w="9525" algn="ctr">
            <a:noFill/>
            <a:miter lim="800000"/>
            <a:headEnd/>
            <a:tailEnd/>
          </a:ln>
          <a:effectLst/>
        </p:spPr>
        <p:txBody>
          <a:bodyPr wrap="none">
            <a:spAutoFit/>
          </a:bodyPr>
          <a:lstStyle/>
          <a:p>
            <a:r>
              <a:rPr lang="en-US" b="1" i="1">
                <a:solidFill>
                  <a:srgbClr val="A50021"/>
                </a:solidFill>
              </a:rPr>
              <a:t>TSA Only</a:t>
            </a:r>
          </a:p>
        </p:txBody>
      </p:sp>
      <p:sp>
        <p:nvSpPr>
          <p:cNvPr id="944137" name="AutoShape 9" descr="backgr"/>
          <p:cNvSpPr>
            <a:spLocks noChangeArrowheads="1"/>
          </p:cNvSpPr>
          <p:nvPr/>
        </p:nvSpPr>
        <p:spPr bwMode="auto">
          <a:xfrm>
            <a:off x="2063750" y="4903947"/>
            <a:ext cx="5294313" cy="817245"/>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r>
              <a:rPr lang="en-US" sz="1400" b="1" dirty="0" smtClean="0"/>
              <a:t>Statewide rebound in visitor spending touched nearly all regions, with only Block Island, due primarily to weakness in Lodgings, seeing growth with TSA + &lt;50 Mile.</a:t>
            </a:r>
            <a:endParaRPr lang="en-US" sz="1400" b="1" dirty="0"/>
          </a:p>
        </p:txBody>
      </p:sp>
      <p:pic>
        <p:nvPicPr>
          <p:cNvPr id="1029" name="Picture 5"/>
          <p:cNvPicPr>
            <a:picLocks noChangeAspect="1" noChangeArrowheads="1"/>
          </p:cNvPicPr>
          <p:nvPr/>
        </p:nvPicPr>
        <p:blipFill>
          <a:blip r:embed="rId3" cstate="print"/>
          <a:srcRect/>
          <a:stretch>
            <a:fillRect/>
          </a:stretch>
        </p:blipFill>
        <p:spPr bwMode="auto">
          <a:xfrm>
            <a:off x="9525" y="2090738"/>
            <a:ext cx="4705350" cy="26765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4930775" y="2090738"/>
            <a:ext cx="4210050" cy="2676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7474" name="Picture 2" descr="Background"/>
          <p:cNvPicPr>
            <a:picLocks noChangeAspect="1" noChangeArrowheads="1"/>
          </p:cNvPicPr>
          <p:nvPr/>
        </p:nvPicPr>
        <p:blipFill>
          <a:blip r:embed="rId2" cstate="print"/>
          <a:srcRect l="301" t="7208" r="4504" b="2997"/>
          <a:stretch>
            <a:fillRect/>
          </a:stretch>
        </p:blipFill>
        <p:spPr bwMode="auto">
          <a:xfrm>
            <a:off x="4799013" y="1355725"/>
            <a:ext cx="4340225" cy="5487988"/>
          </a:xfrm>
          <a:prstGeom prst="rect">
            <a:avLst/>
          </a:prstGeom>
          <a:noFill/>
        </p:spPr>
      </p:pic>
      <p:sp>
        <p:nvSpPr>
          <p:cNvPr id="617475" name="Rectangle 3"/>
          <p:cNvSpPr>
            <a:spLocks noGrp="1" noChangeArrowheads="1"/>
          </p:cNvSpPr>
          <p:nvPr>
            <p:ph type="title"/>
          </p:nvPr>
        </p:nvSpPr>
        <p:spPr/>
        <p:txBody>
          <a:bodyPr/>
          <a:lstStyle/>
          <a:p>
            <a:r>
              <a:rPr lang="en-US" altLang="en-US"/>
              <a:t>Tourism Satellite Accounting</a:t>
            </a:r>
            <a:endParaRPr lang="en-US"/>
          </a:p>
        </p:txBody>
      </p:sp>
      <p:sp>
        <p:nvSpPr>
          <p:cNvPr id="617476" name="Rectangle 4"/>
          <p:cNvSpPr>
            <a:spLocks noGrp="1" noChangeArrowheads="1"/>
          </p:cNvSpPr>
          <p:nvPr>
            <p:ph type="body" idx="1"/>
          </p:nvPr>
        </p:nvSpPr>
        <p:spPr>
          <a:xfrm>
            <a:off x="211138" y="1592263"/>
            <a:ext cx="8601075" cy="4733925"/>
          </a:xfrm>
        </p:spPr>
        <p:txBody>
          <a:bodyPr/>
          <a:lstStyle/>
          <a:p>
            <a:pPr>
              <a:lnSpc>
                <a:spcPct val="80000"/>
              </a:lnSpc>
            </a:pPr>
            <a:r>
              <a:rPr lang="en-US" altLang="en-US" sz="2400"/>
              <a:t>The </a:t>
            </a:r>
            <a:r>
              <a:rPr lang="en-US" altLang="en-US" sz="2400">
                <a:solidFill>
                  <a:srgbClr val="A50021"/>
                </a:solidFill>
              </a:rPr>
              <a:t>Tourism Satellite Account</a:t>
            </a:r>
            <a:r>
              <a:rPr lang="en-US" altLang="en-US" sz="2400"/>
              <a:t> is the international (UN/WTO, OECD) standard for measuring the contribution of tourism to an economy</a:t>
            </a:r>
          </a:p>
          <a:p>
            <a:pPr>
              <a:lnSpc>
                <a:spcPct val="80000"/>
              </a:lnSpc>
            </a:pPr>
            <a:endParaRPr lang="en-US" altLang="en-US" sz="2400"/>
          </a:p>
          <a:p>
            <a:pPr>
              <a:lnSpc>
                <a:spcPct val="80000"/>
              </a:lnSpc>
            </a:pPr>
            <a:r>
              <a:rPr lang="en-US" altLang="en-US" sz="2400"/>
              <a:t>Measuring the industry “tourism” is difficult:</a:t>
            </a:r>
          </a:p>
          <a:p>
            <a:pPr lvl="1">
              <a:lnSpc>
                <a:spcPct val="80000"/>
              </a:lnSpc>
            </a:pPr>
            <a:r>
              <a:rPr lang="en-US" altLang="en-US" sz="2000" b="0"/>
              <a:t>Tourism is not measured in standard economic accounting terms.</a:t>
            </a:r>
          </a:p>
          <a:p>
            <a:pPr lvl="1">
              <a:lnSpc>
                <a:spcPct val="80000"/>
              </a:lnSpc>
            </a:pPr>
            <a:r>
              <a:rPr lang="en-AU" altLang="en-US" sz="2000" b="0"/>
              <a:t>Most industries are accounted via the </a:t>
            </a:r>
            <a:r>
              <a:rPr lang="en-AU" altLang="en-US" sz="2000" b="0" i="1"/>
              <a:t>supply-side</a:t>
            </a:r>
            <a:r>
              <a:rPr lang="en-AU" altLang="en-US" sz="2000" b="0"/>
              <a:t>: </a:t>
            </a:r>
            <a:br>
              <a:rPr lang="en-AU" altLang="en-US" sz="2000" b="0"/>
            </a:br>
            <a:r>
              <a:rPr lang="en-AU" altLang="en-US" sz="2000" b="0"/>
              <a:t>firms are categorized into NAICS codes and </a:t>
            </a:r>
            <a:br>
              <a:rPr lang="en-AU" altLang="en-US" sz="2000" b="0"/>
            </a:br>
            <a:r>
              <a:rPr lang="en-AU" altLang="en-US" sz="2000" b="0"/>
              <a:t>asked about jobs, revenues, costs.</a:t>
            </a:r>
          </a:p>
          <a:p>
            <a:pPr lvl="1">
              <a:lnSpc>
                <a:spcPct val="80000"/>
              </a:lnSpc>
            </a:pPr>
            <a:r>
              <a:rPr lang="en-AU" altLang="en-US" sz="2000" b="0"/>
              <a:t>But tourism is a </a:t>
            </a:r>
            <a:r>
              <a:rPr lang="en-AU" altLang="en-US" sz="2000" b="0" i="1"/>
              <a:t>demand-side</a:t>
            </a:r>
            <a:r>
              <a:rPr lang="en-AU" altLang="en-US" sz="2000" b="0"/>
              <a:t> activity: </a:t>
            </a:r>
            <a:br>
              <a:rPr lang="en-AU" altLang="en-US" sz="2000" b="0"/>
            </a:br>
            <a:r>
              <a:rPr lang="en-AU" altLang="en-US" sz="2000" b="0"/>
              <a:t>the focus is on what the </a:t>
            </a:r>
            <a:r>
              <a:rPr lang="en-US" altLang="en-US" sz="2000" b="0"/>
              <a:t>traveler</a:t>
            </a:r>
            <a:r>
              <a:rPr lang="en-AU" altLang="en-US" sz="2000" b="0"/>
              <a:t> buys before and </a:t>
            </a:r>
            <a:br>
              <a:rPr lang="en-AU" altLang="en-US" sz="2000" b="0"/>
            </a:br>
            <a:r>
              <a:rPr lang="en-AU" altLang="en-US" sz="2000" b="0"/>
              <a:t>during a trip( hotel, food, transportation</a:t>
            </a:r>
            <a:r>
              <a:rPr lang="en-US" altLang="en-US" sz="2000" b="0"/>
              <a:t>, retail…)</a:t>
            </a:r>
            <a:r>
              <a:rPr lang="en-AU" altLang="en-US" sz="2000" b="0"/>
              <a:t>.  </a:t>
            </a:r>
          </a:p>
          <a:p>
            <a:pPr lvl="1">
              <a:lnSpc>
                <a:spcPct val="80000"/>
              </a:lnSpc>
            </a:pPr>
            <a:r>
              <a:rPr lang="en-AU" altLang="en-US" sz="2000" b="0"/>
              <a:t>As a result, </a:t>
            </a:r>
            <a:r>
              <a:rPr lang="en-AU" altLang="en-US" sz="2000" b="0" i="1"/>
              <a:t>tourism touches many industries</a:t>
            </a:r>
          </a:p>
          <a:p>
            <a:pPr lvl="1">
              <a:lnSpc>
                <a:spcPct val="80000"/>
              </a:lnSpc>
            </a:pPr>
            <a:endParaRPr lang="en-AU" altLang="en-US" sz="2000" b="0"/>
          </a:p>
          <a:p>
            <a:pPr>
              <a:lnSpc>
                <a:spcPct val="80000"/>
              </a:lnSpc>
            </a:pPr>
            <a:r>
              <a:rPr lang="en-US" altLang="en-US" sz="2400"/>
              <a:t>Why a TSA?  -the 4”Cs”: Credibility, Comprehensiveness, Comparability, Consistency</a:t>
            </a:r>
            <a:endParaRPr lang="en-AU" altLang="en-US" sz="2400"/>
          </a:p>
        </p:txBody>
      </p:sp>
      <p:sp>
        <p:nvSpPr>
          <p:cNvPr id="617477" name="Rectangle 5"/>
          <p:cNvSpPr>
            <a:spLocks noChangeArrowheads="1"/>
          </p:cNvSpPr>
          <p:nvPr/>
        </p:nvSpPr>
        <p:spPr bwMode="auto">
          <a:xfrm>
            <a:off x="8686800" y="6629400"/>
            <a:ext cx="457200" cy="228600"/>
          </a:xfrm>
          <a:prstGeom prst="rect">
            <a:avLst/>
          </a:prstGeom>
          <a:noFill/>
          <a:ln w="9525">
            <a:noFill/>
            <a:miter lim="800000"/>
            <a:headEnd/>
            <a:tailEnd/>
          </a:ln>
          <a:effectLst/>
        </p:spPr>
        <p:txBody>
          <a:bodyPr/>
          <a:lstStyle/>
          <a:p>
            <a:pPr algn="r"/>
            <a:fld id="{B7B3DFF1-98EE-49BC-87C9-75B5B268E185}" type="slidenum">
              <a:rPr lang="en-US" sz="1000"/>
              <a:pPr algn="r"/>
              <a:t>5</a:t>
            </a:fld>
            <a:endParaRPr lang="en-US"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7476">
                                            <p:txEl>
                                              <p:pRg st="2" end="2"/>
                                            </p:txEl>
                                          </p:spTgt>
                                        </p:tgtEl>
                                        <p:attrNameLst>
                                          <p:attrName>style.visibility</p:attrName>
                                        </p:attrNameLst>
                                      </p:cBhvr>
                                      <p:to>
                                        <p:strVal val="visible"/>
                                      </p:to>
                                    </p:set>
                                    <p:anim calcmode="lin" valueType="num">
                                      <p:cBhvr additive="base">
                                        <p:cTn id="7" dur="500" fill="hold"/>
                                        <p:tgtEl>
                                          <p:spTgt spid="61747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747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7476">
                                            <p:txEl>
                                              <p:pRg st="3" end="3"/>
                                            </p:txEl>
                                          </p:spTgt>
                                        </p:tgtEl>
                                        <p:attrNameLst>
                                          <p:attrName>style.visibility</p:attrName>
                                        </p:attrNameLst>
                                      </p:cBhvr>
                                      <p:to>
                                        <p:strVal val="visible"/>
                                      </p:to>
                                    </p:set>
                                    <p:anim calcmode="lin" valueType="num">
                                      <p:cBhvr additive="base">
                                        <p:cTn id="11" dur="500" fill="hold"/>
                                        <p:tgtEl>
                                          <p:spTgt spid="61747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747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7476">
                                            <p:txEl>
                                              <p:pRg st="4" end="4"/>
                                            </p:txEl>
                                          </p:spTgt>
                                        </p:tgtEl>
                                        <p:attrNameLst>
                                          <p:attrName>style.visibility</p:attrName>
                                        </p:attrNameLst>
                                      </p:cBhvr>
                                      <p:to>
                                        <p:strVal val="visible"/>
                                      </p:to>
                                    </p:set>
                                    <p:anim calcmode="lin" valueType="num">
                                      <p:cBhvr additive="base">
                                        <p:cTn id="15" dur="500" fill="hold"/>
                                        <p:tgtEl>
                                          <p:spTgt spid="61747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747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7476">
                                            <p:txEl>
                                              <p:pRg st="5" end="5"/>
                                            </p:txEl>
                                          </p:spTgt>
                                        </p:tgtEl>
                                        <p:attrNameLst>
                                          <p:attrName>style.visibility</p:attrName>
                                        </p:attrNameLst>
                                      </p:cBhvr>
                                      <p:to>
                                        <p:strVal val="visible"/>
                                      </p:to>
                                    </p:set>
                                    <p:anim calcmode="lin" valueType="num">
                                      <p:cBhvr additive="base">
                                        <p:cTn id="19" dur="500" fill="hold"/>
                                        <p:tgtEl>
                                          <p:spTgt spid="61747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747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7476">
                                            <p:txEl>
                                              <p:pRg st="6" end="6"/>
                                            </p:txEl>
                                          </p:spTgt>
                                        </p:tgtEl>
                                        <p:attrNameLst>
                                          <p:attrName>style.visibility</p:attrName>
                                        </p:attrNameLst>
                                      </p:cBhvr>
                                      <p:to>
                                        <p:strVal val="visible"/>
                                      </p:to>
                                    </p:set>
                                    <p:anim calcmode="lin" valueType="num">
                                      <p:cBhvr additive="base">
                                        <p:cTn id="23" dur="500" fill="hold"/>
                                        <p:tgtEl>
                                          <p:spTgt spid="61747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74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7476">
                                            <p:txEl>
                                              <p:pRg st="8" end="8"/>
                                            </p:txEl>
                                          </p:spTgt>
                                        </p:tgtEl>
                                        <p:attrNameLst>
                                          <p:attrName>style.visibility</p:attrName>
                                        </p:attrNameLst>
                                      </p:cBhvr>
                                      <p:to>
                                        <p:strVal val="visible"/>
                                      </p:to>
                                    </p:set>
                                    <p:anim calcmode="lin" valueType="num">
                                      <p:cBhvr additive="base">
                                        <p:cTn id="29" dur="500" fill="hold"/>
                                        <p:tgtEl>
                                          <p:spTgt spid="61747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747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ChangeArrowheads="1"/>
          </p:cNvSpPr>
          <p:nvPr/>
        </p:nvSpPr>
        <p:spPr bwMode="auto">
          <a:xfrm>
            <a:off x="0" y="2590800"/>
            <a:ext cx="9144000" cy="1949450"/>
          </a:xfrm>
          <a:prstGeom prst="rect">
            <a:avLst/>
          </a:prstGeom>
          <a:noFill/>
          <a:ln w="9525">
            <a:noFill/>
            <a:miter lim="800000"/>
            <a:headEnd/>
            <a:tailEnd/>
          </a:ln>
          <a:effectLst/>
        </p:spPr>
        <p:txBody>
          <a:bodyPr anchor="ctr"/>
          <a:lstStyle/>
          <a:p>
            <a:pPr marL="463550" indent="-285750" algn="ctr">
              <a:buClr>
                <a:srgbClr val="990033"/>
              </a:buClr>
              <a:buFont typeface="Wingdings" pitchFamily="2" charset="2"/>
              <a:buNone/>
            </a:pPr>
            <a:r>
              <a:rPr lang="en-US" altLang="en-US" sz="4000">
                <a:solidFill>
                  <a:srgbClr val="000066"/>
                </a:solidFill>
                <a:latin typeface="Arial Black" pitchFamily="34" charset="0"/>
              </a:rPr>
              <a:t>New England and Rhode Island Economic Overview</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edfdb21-f31b-4784-a5ba-726e889ac0d5"/>
          <p:cNvPicPr>
            <a:picLocks noChangeAspect="1" noChangeArrowheads="1"/>
          </p:cNvPicPr>
          <p:nvPr/>
        </p:nvPicPr>
        <p:blipFill>
          <a:blip r:embed="rId2" cstate="print"/>
          <a:srcRect/>
          <a:stretch>
            <a:fillRect/>
          </a:stretch>
        </p:blipFill>
        <p:spPr bwMode="auto">
          <a:xfrm>
            <a:off x="1695450" y="1371600"/>
            <a:ext cx="5543550" cy="3581400"/>
          </a:xfrm>
          <a:prstGeom prst="rect">
            <a:avLst/>
          </a:prstGeom>
          <a:noFill/>
        </p:spPr>
      </p:pic>
      <p:sp>
        <p:nvSpPr>
          <p:cNvPr id="962562" name="Rectangle 2"/>
          <p:cNvSpPr>
            <a:spLocks noGrp="1" noChangeArrowheads="1"/>
          </p:cNvSpPr>
          <p:nvPr>
            <p:ph type="title"/>
          </p:nvPr>
        </p:nvSpPr>
        <p:spPr/>
        <p:txBody>
          <a:bodyPr/>
          <a:lstStyle/>
          <a:p>
            <a:r>
              <a:rPr lang="en-US" sz="2200" dirty="0" smtClean="0"/>
              <a:t>New England Is Ahead of the Curve, but Slow Growth Ahead</a:t>
            </a:r>
            <a:endParaRPr lang="en-US" sz="2200" dirty="0"/>
          </a:p>
        </p:txBody>
      </p:sp>
      <p:sp>
        <p:nvSpPr>
          <p:cNvPr id="962563" name="Rectangle 3"/>
          <p:cNvSpPr>
            <a:spLocks noGrp="1" noChangeArrowheads="1"/>
          </p:cNvSpPr>
          <p:nvPr>
            <p:ph type="body" idx="1"/>
          </p:nvPr>
        </p:nvSpPr>
        <p:spPr>
          <a:xfrm>
            <a:off x="330200" y="4838700"/>
            <a:ext cx="8813800" cy="1693863"/>
          </a:xfrm>
        </p:spPr>
        <p:txBody>
          <a:bodyPr/>
          <a:lstStyle/>
          <a:p>
            <a:r>
              <a:rPr lang="en-US" sz="1800" dirty="0" smtClean="0"/>
              <a:t>The unemployment rate for New England currently sits below 8%, an improvement on the national 9.0% rate. However, employment growth going forward will be slow.</a:t>
            </a:r>
            <a:endParaRPr lang="en-US" sz="1800" dirty="0"/>
          </a:p>
          <a:p>
            <a:r>
              <a:rPr lang="en-US" sz="1800" dirty="0"/>
              <a:t>RI unemployment </a:t>
            </a:r>
            <a:r>
              <a:rPr lang="en-US" sz="1800" dirty="0" smtClean="0"/>
              <a:t>stood at 10.6% in August, the lowest it’s been since May 2009.</a:t>
            </a:r>
            <a:endParaRPr lang="en-US" sz="1800" dirty="0"/>
          </a:p>
          <a:p>
            <a:r>
              <a:rPr lang="en-US" sz="1800" dirty="0"/>
              <a:t>Employment in Leisure and Hospitality in RI </a:t>
            </a:r>
            <a:r>
              <a:rPr lang="en-US" sz="1800" dirty="0" smtClean="0"/>
              <a:t>should reach 2007 peak in 2013</a:t>
            </a:r>
            <a:endParaRPr lang="en-US" sz="1800" dirty="0"/>
          </a:p>
        </p:txBody>
      </p:sp>
      <p:sp>
        <p:nvSpPr>
          <p:cNvPr id="962566" name="Rectangle 6"/>
          <p:cNvSpPr>
            <a:spLocks noChangeArrowheads="1"/>
          </p:cNvSpPr>
          <p:nvPr/>
        </p:nvSpPr>
        <p:spPr bwMode="auto">
          <a:xfrm>
            <a:off x="1041400" y="1163638"/>
            <a:ext cx="7038975" cy="685800"/>
          </a:xfrm>
          <a:prstGeom prst="rect">
            <a:avLst/>
          </a:prstGeom>
          <a:noFill/>
          <a:ln w="9525">
            <a:noFill/>
            <a:miter lim="800000"/>
            <a:headEnd/>
            <a:tailEnd/>
          </a:ln>
          <a:effectLst/>
        </p:spPr>
        <p:txBody>
          <a:bodyPr anchor="ctr"/>
          <a:lstStyle/>
          <a:p>
            <a:pPr algn="ctr">
              <a:buClr>
                <a:srgbClr val="A50021"/>
              </a:buClr>
            </a:pPr>
            <a:r>
              <a:rPr lang="en-US" altLang="en-US" sz="2000" b="1" dirty="0"/>
              <a:t>Employment Growth </a:t>
            </a:r>
            <a:r>
              <a:rPr lang="en-US" altLang="en-US" sz="2000" b="1" dirty="0" smtClean="0"/>
              <a:t>2011-2017 </a:t>
            </a:r>
            <a:r>
              <a:rPr lang="en-US" altLang="en-US" sz="2000" b="1" dirty="0"/>
              <a:t>Annual Rate</a:t>
            </a:r>
          </a:p>
        </p:txBody>
      </p:sp>
      <p:sp>
        <p:nvSpPr>
          <p:cNvPr id="962567" name="Text Box 7"/>
          <p:cNvSpPr txBox="1">
            <a:spLocks noChangeArrowheads="1"/>
          </p:cNvSpPr>
          <p:nvPr/>
        </p:nvSpPr>
        <p:spPr bwMode="auto">
          <a:xfrm>
            <a:off x="1754188" y="4581525"/>
            <a:ext cx="1706562" cy="244475"/>
          </a:xfrm>
          <a:prstGeom prst="rect">
            <a:avLst/>
          </a:prstGeom>
          <a:noFill/>
          <a:ln w="9525" algn="ctr">
            <a:noFill/>
            <a:miter lim="800000"/>
            <a:headEnd/>
            <a:tailEnd/>
          </a:ln>
          <a:effectLst/>
        </p:spPr>
        <p:txBody>
          <a:bodyPr wrap="none">
            <a:spAutoFit/>
          </a:bodyPr>
          <a:lstStyle/>
          <a:p>
            <a:r>
              <a:rPr lang="en-US" sz="1000" i="1"/>
              <a:t>Source:  IHS Global Insight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76200" y="914400"/>
            <a:ext cx="9067800" cy="381000"/>
          </a:xfrm>
        </p:spPr>
        <p:txBody>
          <a:bodyPr/>
          <a:lstStyle/>
          <a:p>
            <a:r>
              <a:rPr lang="en-US" sz="2200" dirty="0" smtClean="0"/>
              <a:t>Economic Recovery Will Pick Up Steam Going Forward</a:t>
            </a:r>
            <a:endParaRPr lang="en-US" sz="2200" dirty="0"/>
          </a:p>
        </p:txBody>
      </p:sp>
      <p:sp>
        <p:nvSpPr>
          <p:cNvPr id="964611" name="Rectangle 3"/>
          <p:cNvSpPr>
            <a:spLocks noGrp="1" noChangeArrowheads="1"/>
          </p:cNvSpPr>
          <p:nvPr>
            <p:ph type="body" idx="1"/>
          </p:nvPr>
        </p:nvSpPr>
        <p:spPr>
          <a:xfrm>
            <a:off x="457200" y="4572000"/>
            <a:ext cx="8229600" cy="2024063"/>
          </a:xfrm>
        </p:spPr>
        <p:txBody>
          <a:bodyPr/>
          <a:lstStyle/>
          <a:p>
            <a:r>
              <a:rPr lang="en-US" sz="2400" dirty="0" smtClean="0"/>
              <a:t>The economic recovery has been slow to get started, but should top 4% annually after 2014.</a:t>
            </a:r>
            <a:endParaRPr lang="en-US" sz="2400" dirty="0"/>
          </a:p>
          <a:p>
            <a:r>
              <a:rPr lang="en-US" sz="2400" dirty="0" smtClean="0"/>
              <a:t>Rhode Island’s L&amp;H industry will surpass the 2007 peak this year, but growth after 2012 will be muted.</a:t>
            </a:r>
            <a:endParaRPr lang="en-US" sz="2400" dirty="0"/>
          </a:p>
        </p:txBody>
      </p:sp>
      <p:sp>
        <p:nvSpPr>
          <p:cNvPr id="964613" name="Rectangle 5"/>
          <p:cNvSpPr>
            <a:spLocks noChangeArrowheads="1"/>
          </p:cNvSpPr>
          <p:nvPr/>
        </p:nvSpPr>
        <p:spPr bwMode="auto">
          <a:xfrm>
            <a:off x="939800" y="1163638"/>
            <a:ext cx="7038975" cy="685800"/>
          </a:xfrm>
          <a:prstGeom prst="rect">
            <a:avLst/>
          </a:prstGeom>
          <a:noFill/>
          <a:ln w="9525">
            <a:noFill/>
            <a:miter lim="800000"/>
            <a:headEnd/>
            <a:tailEnd/>
          </a:ln>
          <a:effectLst/>
        </p:spPr>
        <p:txBody>
          <a:bodyPr anchor="ctr"/>
          <a:lstStyle/>
          <a:p>
            <a:pPr algn="ctr">
              <a:buClr>
                <a:srgbClr val="A50021"/>
              </a:buClr>
            </a:pPr>
            <a:r>
              <a:rPr lang="en-US" altLang="en-US" sz="2000" b="1"/>
              <a:t>Annual Economic Growth for NE and RI</a:t>
            </a:r>
          </a:p>
        </p:txBody>
      </p:sp>
      <p:sp>
        <p:nvSpPr>
          <p:cNvPr id="964614" name="Text Box 6"/>
          <p:cNvSpPr txBox="1">
            <a:spLocks noChangeArrowheads="1"/>
          </p:cNvSpPr>
          <p:nvPr/>
        </p:nvSpPr>
        <p:spPr bwMode="auto">
          <a:xfrm>
            <a:off x="2071688" y="4403725"/>
            <a:ext cx="3179762" cy="244475"/>
          </a:xfrm>
          <a:prstGeom prst="rect">
            <a:avLst/>
          </a:prstGeom>
          <a:noFill/>
          <a:ln w="9525" algn="ctr">
            <a:noFill/>
            <a:miter lim="800000"/>
            <a:headEnd/>
            <a:tailEnd/>
          </a:ln>
          <a:effectLst/>
        </p:spPr>
        <p:txBody>
          <a:bodyPr wrap="none">
            <a:spAutoFit/>
          </a:bodyPr>
          <a:lstStyle/>
          <a:p>
            <a:r>
              <a:rPr lang="en-US" sz="1000" i="1"/>
              <a:t>Source:  IHS Global Insight; based on nominal dollars</a:t>
            </a:r>
          </a:p>
        </p:txBody>
      </p:sp>
      <p:pic>
        <p:nvPicPr>
          <p:cNvPr id="7169" name="Picture 1"/>
          <p:cNvPicPr>
            <a:picLocks noChangeAspect="1" noChangeArrowheads="1"/>
          </p:cNvPicPr>
          <p:nvPr/>
        </p:nvPicPr>
        <p:blipFill>
          <a:blip r:embed="rId2" cstate="print"/>
          <a:srcRect/>
          <a:stretch>
            <a:fillRect/>
          </a:stretch>
        </p:blipFill>
        <p:spPr bwMode="auto">
          <a:xfrm>
            <a:off x="2166938" y="1620838"/>
            <a:ext cx="4581525" cy="275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ChangeArrowheads="1"/>
          </p:cNvSpPr>
          <p:nvPr/>
        </p:nvSpPr>
        <p:spPr bwMode="auto">
          <a:xfrm>
            <a:off x="76200" y="914400"/>
            <a:ext cx="8686800" cy="381000"/>
          </a:xfrm>
          <a:prstGeom prst="rect">
            <a:avLst/>
          </a:prstGeom>
          <a:noFill/>
          <a:ln w="9525">
            <a:noFill/>
            <a:miter lim="800000"/>
            <a:headEnd/>
            <a:tailEnd/>
          </a:ln>
          <a:effectLst/>
        </p:spPr>
        <p:txBody>
          <a:bodyPr anchor="ctr"/>
          <a:lstStyle/>
          <a:p>
            <a:r>
              <a:rPr lang="en-US" sz="2600" b="1">
                <a:solidFill>
                  <a:schemeClr val="bg1"/>
                </a:solidFill>
              </a:rPr>
              <a:t>Talking Points: What Do </a:t>
            </a:r>
            <a:r>
              <a:rPr lang="en-US" sz="2600" b="1" i="1">
                <a:solidFill>
                  <a:schemeClr val="bg1"/>
                </a:solidFill>
              </a:rPr>
              <a:t>Visitors</a:t>
            </a:r>
            <a:r>
              <a:rPr lang="en-US" sz="2600" b="1">
                <a:solidFill>
                  <a:schemeClr val="bg1"/>
                </a:solidFill>
              </a:rPr>
              <a:t> Mean to RI?</a:t>
            </a:r>
          </a:p>
        </p:txBody>
      </p:sp>
      <p:sp>
        <p:nvSpPr>
          <p:cNvPr id="663555" name="AutoShape 3"/>
          <p:cNvSpPr>
            <a:spLocks noChangeArrowheads="1"/>
          </p:cNvSpPr>
          <p:nvPr/>
        </p:nvSpPr>
        <p:spPr bwMode="auto">
          <a:xfrm>
            <a:off x="293688" y="1522413"/>
            <a:ext cx="8599487" cy="4845050"/>
          </a:xfrm>
          <a:prstGeom prst="roundRect">
            <a:avLst>
              <a:gd name="adj" fmla="val 16667"/>
            </a:avLst>
          </a:prstGeom>
          <a:blipFill dpi="0" rotWithShape="1">
            <a:blip r:embed="rId2" cstate="print"/>
            <a:srcRect/>
            <a:stretch>
              <a:fillRect/>
            </a:stretch>
          </a:blipFill>
          <a:ln w="28575" algn="ctr">
            <a:solidFill>
              <a:srgbClr val="CAD3DC"/>
            </a:solidFill>
            <a:round/>
            <a:headEnd/>
            <a:tailEnd/>
          </a:ln>
          <a:effectLst/>
        </p:spPr>
        <p:txBody>
          <a:bodyPr lIns="0" rIns="0" anchor="ctr"/>
          <a:lstStyle/>
          <a:p>
            <a:pPr algn="r">
              <a:lnSpc>
                <a:spcPct val="120000"/>
              </a:lnSpc>
              <a:spcAft>
                <a:spcPct val="20000"/>
              </a:spcAft>
              <a:buClr>
                <a:srgbClr val="A50021"/>
              </a:buClr>
            </a:pPr>
            <a:endParaRPr lang="en-US" sz="2000" b="1"/>
          </a:p>
        </p:txBody>
      </p:sp>
      <p:sp>
        <p:nvSpPr>
          <p:cNvPr id="663556" name="Rectangle 4"/>
          <p:cNvSpPr>
            <a:spLocks noChangeArrowheads="1"/>
          </p:cNvSpPr>
          <p:nvPr/>
        </p:nvSpPr>
        <p:spPr bwMode="auto">
          <a:xfrm>
            <a:off x="360363" y="1512888"/>
            <a:ext cx="8534400" cy="4838700"/>
          </a:xfrm>
          <a:prstGeom prst="rect">
            <a:avLst/>
          </a:prstGeom>
          <a:noFill/>
          <a:ln w="9525">
            <a:noFill/>
            <a:miter lim="800000"/>
            <a:headEnd/>
            <a:tailEnd/>
          </a:ln>
          <a:effectLst/>
        </p:spPr>
        <p:txBody>
          <a:bodyPr anchor="ctr"/>
          <a:lstStyle/>
          <a:p>
            <a:pPr marL="742950" lvl="1" indent="-285750">
              <a:spcBef>
                <a:spcPct val="20000"/>
              </a:spcBef>
              <a:buClr>
                <a:srgbClr val="A50021"/>
              </a:buClr>
              <a:buFont typeface="Wingdings" pitchFamily="2" charset="2"/>
              <a:buChar char="ü"/>
            </a:pPr>
            <a:r>
              <a:rPr lang="en-US" altLang="en-US" sz="2200" b="1" dirty="0">
                <a:effectLst>
                  <a:outerShdw blurRad="38100" dist="38100" dir="2700000" algn="tl">
                    <a:srgbClr val="C0C0C0"/>
                  </a:outerShdw>
                </a:effectLst>
              </a:rPr>
              <a:t>If tourism didn’t exist, each household would pay $</a:t>
            </a:r>
            <a:r>
              <a:rPr lang="en-US" altLang="en-US" sz="2200" b="1" dirty="0" smtClean="0">
                <a:effectLst>
                  <a:outerShdw blurRad="38100" dist="38100" dir="2700000" algn="tl">
                    <a:srgbClr val="C0C0C0"/>
                  </a:outerShdw>
                </a:effectLst>
              </a:rPr>
              <a:t>1,310 </a:t>
            </a:r>
            <a:r>
              <a:rPr lang="en-US" altLang="en-US" sz="2200" b="1" dirty="0">
                <a:effectLst>
                  <a:outerShdw blurRad="38100" dist="38100" dir="2700000" algn="tl">
                    <a:srgbClr val="C0C0C0"/>
                  </a:outerShdw>
                </a:effectLst>
              </a:rPr>
              <a:t>more in taxes to maintain the current level of state and local tax receipts</a:t>
            </a:r>
          </a:p>
          <a:p>
            <a:pPr marL="742950" lvl="1" indent="-285750">
              <a:spcBef>
                <a:spcPct val="20000"/>
              </a:spcBef>
              <a:buClr>
                <a:srgbClr val="A50021"/>
              </a:buClr>
              <a:buFont typeface="Wingdings" pitchFamily="2" charset="2"/>
              <a:buChar char="ü"/>
            </a:pPr>
            <a:r>
              <a:rPr lang="en-US" altLang="en-US" sz="2200" b="1" dirty="0">
                <a:solidFill>
                  <a:srgbClr val="A50021"/>
                </a:solidFill>
                <a:effectLst>
                  <a:outerShdw blurRad="38100" dist="38100" dir="2700000" algn="tl">
                    <a:srgbClr val="C0C0C0"/>
                  </a:outerShdw>
                </a:effectLst>
              </a:rPr>
              <a:t>Each visitor creates about $</a:t>
            </a:r>
            <a:r>
              <a:rPr lang="en-US" altLang="en-US" sz="2200" b="1" dirty="0" smtClean="0">
                <a:solidFill>
                  <a:srgbClr val="A50021"/>
                </a:solidFill>
                <a:effectLst>
                  <a:outerShdw blurRad="38100" dist="38100" dir="2700000" algn="tl">
                    <a:srgbClr val="C0C0C0"/>
                  </a:outerShdw>
                </a:effectLst>
              </a:rPr>
              <a:t>119 </a:t>
            </a:r>
            <a:r>
              <a:rPr lang="en-US" altLang="en-US" sz="2200" b="1" dirty="0">
                <a:solidFill>
                  <a:srgbClr val="A50021"/>
                </a:solidFill>
                <a:effectLst>
                  <a:outerShdw blurRad="38100" dist="38100" dir="2700000" algn="tl">
                    <a:srgbClr val="C0C0C0"/>
                  </a:outerShdw>
                </a:effectLst>
              </a:rPr>
              <a:t>in tax receipts, </a:t>
            </a:r>
            <a:r>
              <a:rPr lang="en-US" altLang="en-US" sz="2200" b="1" dirty="0" smtClean="0">
                <a:solidFill>
                  <a:srgbClr val="A50021"/>
                </a:solidFill>
                <a:effectLst>
                  <a:outerShdw blurRad="38100" dist="38100" dir="2700000" algn="tl">
                    <a:srgbClr val="C0C0C0"/>
                  </a:outerShdw>
                </a:effectLst>
              </a:rPr>
              <a:t>$69 </a:t>
            </a:r>
            <a:r>
              <a:rPr lang="en-US" altLang="en-US" sz="2200" b="1" dirty="0">
                <a:solidFill>
                  <a:srgbClr val="A50021"/>
                </a:solidFill>
                <a:effectLst>
                  <a:outerShdw blurRad="38100" dist="38100" dir="2700000" algn="tl">
                    <a:srgbClr val="C0C0C0"/>
                  </a:outerShdw>
                </a:effectLst>
              </a:rPr>
              <a:t>of which goes to state &amp; local authorities</a:t>
            </a:r>
          </a:p>
          <a:p>
            <a:pPr marL="742950" lvl="1" indent="-285750">
              <a:spcBef>
                <a:spcPct val="20000"/>
              </a:spcBef>
              <a:buClr>
                <a:srgbClr val="A50021"/>
              </a:buClr>
              <a:buFont typeface="Wingdings" pitchFamily="2" charset="2"/>
              <a:buChar char="ü"/>
            </a:pPr>
            <a:r>
              <a:rPr lang="en-US" altLang="en-US" sz="2200" b="1" dirty="0">
                <a:effectLst>
                  <a:outerShdw blurRad="38100" dist="38100" dir="2700000" algn="tl">
                    <a:srgbClr val="C0C0C0"/>
                  </a:outerShdw>
                </a:effectLst>
              </a:rPr>
              <a:t>It takes only </a:t>
            </a:r>
            <a:r>
              <a:rPr lang="en-US" altLang="en-US" sz="2200" b="1" dirty="0" smtClean="0">
                <a:effectLst>
                  <a:outerShdw blurRad="38100" dist="38100" dir="2700000" algn="tl">
                    <a:srgbClr val="C0C0C0"/>
                  </a:outerShdw>
                </a:effectLst>
              </a:rPr>
              <a:t>198 </a:t>
            </a:r>
            <a:r>
              <a:rPr lang="en-US" altLang="en-US" sz="2200" b="1" dirty="0">
                <a:effectLst>
                  <a:outerShdw blurRad="38100" dist="38100" dir="2700000" algn="tl">
                    <a:srgbClr val="C0C0C0"/>
                  </a:outerShdw>
                </a:effectLst>
              </a:rPr>
              <a:t>visitors to pay for one Rhode Island public school student for one year</a:t>
            </a:r>
          </a:p>
          <a:p>
            <a:pPr marL="742950" lvl="1" indent="-285750">
              <a:spcBef>
                <a:spcPct val="20000"/>
              </a:spcBef>
              <a:buClr>
                <a:srgbClr val="A50021"/>
              </a:buClr>
              <a:buFont typeface="Wingdings" pitchFamily="2" charset="2"/>
              <a:buChar char="ü"/>
            </a:pPr>
            <a:r>
              <a:rPr lang="en-US" altLang="en-US" sz="2200" b="1" dirty="0">
                <a:solidFill>
                  <a:srgbClr val="A50021"/>
                </a:solidFill>
                <a:effectLst>
                  <a:outerShdw blurRad="38100" dist="38100" dir="2700000" algn="tl">
                    <a:srgbClr val="C0C0C0"/>
                  </a:outerShdw>
                </a:effectLst>
              </a:rPr>
              <a:t>Each RI visitor/traveler generates about $</a:t>
            </a:r>
            <a:r>
              <a:rPr lang="en-US" altLang="en-US" sz="2200" b="1" dirty="0" smtClean="0">
                <a:solidFill>
                  <a:srgbClr val="A50021"/>
                </a:solidFill>
                <a:effectLst>
                  <a:outerShdw blurRad="38100" dist="38100" dir="2700000" algn="tl">
                    <a:srgbClr val="C0C0C0"/>
                  </a:outerShdw>
                </a:effectLst>
              </a:rPr>
              <a:t>444 </a:t>
            </a:r>
            <a:r>
              <a:rPr lang="en-US" altLang="en-US" sz="2200" b="1" dirty="0">
                <a:solidFill>
                  <a:srgbClr val="A50021"/>
                </a:solidFill>
                <a:effectLst>
                  <a:outerShdw blurRad="38100" dist="38100" dir="2700000" algn="tl">
                    <a:srgbClr val="C0C0C0"/>
                  </a:outerShdw>
                </a:effectLst>
              </a:rPr>
              <a:t>in expenditures, </a:t>
            </a:r>
            <a:r>
              <a:rPr lang="en-US" altLang="en-US" sz="2200" b="1" dirty="0" smtClean="0">
                <a:solidFill>
                  <a:srgbClr val="A50021"/>
                </a:solidFill>
                <a:effectLst>
                  <a:outerShdw blurRad="38100" dist="38100" dir="2700000" algn="tl">
                    <a:srgbClr val="C0C0C0"/>
                  </a:outerShdw>
                </a:effectLst>
              </a:rPr>
              <a:t>$88 </a:t>
            </a:r>
            <a:r>
              <a:rPr lang="en-US" altLang="en-US" sz="2200" b="1" dirty="0">
                <a:solidFill>
                  <a:srgbClr val="A50021"/>
                </a:solidFill>
                <a:effectLst>
                  <a:outerShdw blurRad="38100" dist="38100" dir="2700000" algn="tl">
                    <a:srgbClr val="C0C0C0"/>
                  </a:outerShdw>
                </a:effectLst>
              </a:rPr>
              <a:t>of which goes to RI businesses that do not directly “touch” that visitor</a:t>
            </a:r>
          </a:p>
          <a:p>
            <a:pPr marL="742950" lvl="1" indent="-285750">
              <a:spcBef>
                <a:spcPct val="20000"/>
              </a:spcBef>
              <a:buClr>
                <a:srgbClr val="A50021"/>
              </a:buClr>
              <a:buFont typeface="Wingdings" pitchFamily="2" charset="2"/>
              <a:buChar char="ü"/>
            </a:pPr>
            <a:r>
              <a:rPr lang="en-US" altLang="en-US" sz="2200" b="1" dirty="0">
                <a:effectLst>
                  <a:outerShdw blurRad="38100" dist="38100" dir="2700000" algn="tl">
                    <a:srgbClr val="C0C0C0"/>
                  </a:outerShdw>
                </a:effectLst>
              </a:rPr>
              <a:t>Every </a:t>
            </a:r>
            <a:r>
              <a:rPr lang="en-US" altLang="en-US" sz="2200" b="1" dirty="0" smtClean="0">
                <a:effectLst>
                  <a:outerShdw blurRad="38100" dist="38100" dir="2700000" algn="tl">
                    <a:srgbClr val="C0C0C0"/>
                  </a:outerShdw>
                </a:effectLst>
              </a:rPr>
              <a:t>187 </a:t>
            </a:r>
            <a:r>
              <a:rPr lang="en-US" altLang="en-US" sz="2200" b="1" dirty="0">
                <a:effectLst>
                  <a:outerShdw blurRad="38100" dist="38100" dir="2700000" algn="tl">
                    <a:srgbClr val="C0C0C0"/>
                  </a:outerShdw>
                </a:effectLst>
              </a:rPr>
              <a:t>visitors creates a new RI job</a:t>
            </a:r>
          </a:p>
          <a:p>
            <a:pPr marL="742950" lvl="1" indent="-285750">
              <a:lnSpc>
                <a:spcPct val="120000"/>
              </a:lnSpc>
              <a:spcBef>
                <a:spcPct val="20000"/>
              </a:spcBef>
              <a:buClr>
                <a:srgbClr val="A50021"/>
              </a:buClr>
              <a:buFont typeface="Wingdings" pitchFamily="2" charset="2"/>
              <a:buChar char="ü"/>
            </a:pPr>
            <a:r>
              <a:rPr lang="en-US" altLang="en-US" sz="2200" b="1" dirty="0">
                <a:solidFill>
                  <a:srgbClr val="A50021"/>
                </a:solidFill>
                <a:effectLst>
                  <a:outerShdw blurRad="38100" dist="38100" dir="2700000" algn="tl">
                    <a:srgbClr val="C0C0C0"/>
                  </a:outerShdw>
                </a:effectLst>
              </a:rPr>
              <a:t>Each visitor adds about $</a:t>
            </a:r>
            <a:r>
              <a:rPr lang="en-US" altLang="en-US" sz="2200" b="1" dirty="0" smtClean="0">
                <a:solidFill>
                  <a:srgbClr val="A50021"/>
                </a:solidFill>
                <a:effectLst>
                  <a:outerShdw blurRad="38100" dist="38100" dir="2700000" algn="tl">
                    <a:srgbClr val="C0C0C0"/>
                  </a:outerShdw>
                </a:effectLst>
              </a:rPr>
              <a:t>210 </a:t>
            </a:r>
            <a:r>
              <a:rPr lang="en-US" altLang="en-US" sz="2200" b="1" dirty="0">
                <a:solidFill>
                  <a:srgbClr val="A50021"/>
                </a:solidFill>
                <a:effectLst>
                  <a:outerShdw blurRad="38100" dist="38100" dir="2700000" algn="tl">
                    <a:srgbClr val="C0C0C0"/>
                  </a:outerShdw>
                </a:effectLst>
              </a:rPr>
              <a:t>to RI Gross State Product</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ctrTitle"/>
          </p:nvPr>
        </p:nvSpPr>
        <p:spPr/>
        <p:txBody>
          <a:bodyPr/>
          <a:lstStyle/>
          <a:p>
            <a:r>
              <a:rPr lang="en-US"/>
              <a:t>Thank You!</a:t>
            </a:r>
          </a:p>
        </p:txBody>
      </p:sp>
      <p:sp>
        <p:nvSpPr>
          <p:cNvPr id="631811" name="Rectangle 3"/>
          <p:cNvSpPr>
            <a:spLocks noGrp="1" noChangeArrowheads="1"/>
          </p:cNvSpPr>
          <p:nvPr>
            <p:ph type="subTitle" idx="1"/>
          </p:nvPr>
        </p:nvSpPr>
        <p:spPr/>
        <p:txBody>
          <a:bodyPr/>
          <a:lstStyle/>
          <a:p>
            <a:pPr>
              <a:lnSpc>
                <a:spcPct val="90000"/>
              </a:lnSpc>
            </a:pPr>
            <a:r>
              <a:rPr lang="en-US"/>
              <a:t>Shane Norton</a:t>
            </a:r>
          </a:p>
          <a:p>
            <a:pPr>
              <a:lnSpc>
                <a:spcPct val="90000"/>
              </a:lnSpc>
            </a:pPr>
            <a:r>
              <a:rPr lang="en-US"/>
              <a:t>Senior Consultant, Travel &amp; Tourism</a:t>
            </a:r>
          </a:p>
          <a:p>
            <a:pPr>
              <a:lnSpc>
                <a:spcPct val="90000"/>
              </a:lnSpc>
            </a:pPr>
            <a:r>
              <a:rPr lang="en-US"/>
              <a:t>shane.norton@ihsglobalinsight.com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6419" name="Rectangle 3"/>
          <p:cNvSpPr>
            <a:spLocks noGrp="1" noChangeArrowheads="1"/>
          </p:cNvSpPr>
          <p:nvPr>
            <p:ph type="title"/>
          </p:nvPr>
        </p:nvSpPr>
        <p:spPr/>
        <p:txBody>
          <a:bodyPr/>
          <a:lstStyle/>
          <a:p>
            <a:r>
              <a:rPr lang="en-US" altLang="en-US"/>
              <a:t>Benefits of a TSA</a:t>
            </a:r>
            <a:endParaRPr lang="en-US"/>
          </a:p>
        </p:txBody>
      </p:sp>
      <p:sp>
        <p:nvSpPr>
          <p:cNvPr id="956421" name="Rectangle 5"/>
          <p:cNvSpPr>
            <a:spLocks noChangeArrowheads="1"/>
          </p:cNvSpPr>
          <p:nvPr/>
        </p:nvSpPr>
        <p:spPr bwMode="auto">
          <a:xfrm>
            <a:off x="8686800" y="6629400"/>
            <a:ext cx="457200" cy="228600"/>
          </a:xfrm>
          <a:prstGeom prst="rect">
            <a:avLst/>
          </a:prstGeom>
          <a:noFill/>
          <a:ln w="9525">
            <a:noFill/>
            <a:miter lim="800000"/>
            <a:headEnd/>
            <a:tailEnd/>
          </a:ln>
          <a:effectLst/>
        </p:spPr>
        <p:txBody>
          <a:bodyPr/>
          <a:lstStyle/>
          <a:p>
            <a:pPr algn="r"/>
            <a:fld id="{7D8A2396-1B3A-43FE-89ED-20A7DF17E67B}" type="slidenum">
              <a:rPr lang="en-US" sz="1000"/>
              <a:pPr algn="r"/>
              <a:t>6</a:t>
            </a:fld>
            <a:endParaRPr lang="en-US" sz="1000"/>
          </a:p>
        </p:txBody>
      </p:sp>
      <p:pic>
        <p:nvPicPr>
          <p:cNvPr id="956424" name="Picture 8" descr="key"/>
          <p:cNvPicPr>
            <a:picLocks noGrp="1" noChangeAspect="1" noChangeArrowheads="1"/>
          </p:cNvPicPr>
          <p:nvPr>
            <p:ph type="body" idx="1"/>
          </p:nvPr>
        </p:nvPicPr>
        <p:blipFill>
          <a:blip r:embed="rId2" cstate="print"/>
          <a:srcRect l="191" r="276"/>
          <a:stretch>
            <a:fillRect/>
          </a:stretch>
        </p:blipFill>
        <p:spPr>
          <a:xfrm>
            <a:off x="0" y="1344613"/>
            <a:ext cx="9144000" cy="5233987"/>
          </a:xfrm>
          <a:noFill/>
          <a:ln/>
        </p:spPr>
      </p:pic>
      <p:sp>
        <p:nvSpPr>
          <p:cNvPr id="956425" name="Rectangle 9"/>
          <p:cNvSpPr>
            <a:spLocks noChangeArrowheads="1"/>
          </p:cNvSpPr>
          <p:nvPr/>
        </p:nvSpPr>
        <p:spPr bwMode="auto">
          <a:xfrm>
            <a:off x="406400" y="1752600"/>
            <a:ext cx="8445500" cy="4610100"/>
          </a:xfrm>
          <a:prstGeom prst="rect">
            <a:avLst/>
          </a:prstGeom>
          <a:noFill/>
          <a:ln w="9525">
            <a:noFill/>
            <a:miter lim="800000"/>
            <a:headEnd/>
            <a:tailEnd/>
          </a:ln>
          <a:effectLst/>
        </p:spPr>
        <p:txBody>
          <a:bodyPr/>
          <a:lstStyle/>
          <a:p>
            <a:pPr marL="342900" indent="-342900">
              <a:spcBef>
                <a:spcPct val="20000"/>
              </a:spcBef>
              <a:buClr>
                <a:srgbClr val="A50021"/>
              </a:buClr>
              <a:buFont typeface="Wingdings" pitchFamily="2" charset="2"/>
              <a:buChar char="ü"/>
            </a:pPr>
            <a:r>
              <a:rPr lang="en-US" b="1">
                <a:solidFill>
                  <a:srgbClr val="A50021"/>
                </a:solidFill>
                <a:effectLst>
                  <a:outerShdw blurRad="38100" dist="38100" dir="2700000" algn="tl">
                    <a:srgbClr val="C0C0C0"/>
                  </a:outerShdw>
                </a:effectLst>
              </a:rPr>
              <a:t>Are we spending enough on tourism promotion and infrastructure?</a:t>
            </a:r>
            <a:r>
              <a:rPr lang="en-US" sz="1600" b="1">
                <a:solidFill>
                  <a:srgbClr val="A50021"/>
                </a:solidFill>
              </a:rPr>
              <a:t>  </a:t>
            </a:r>
            <a:r>
              <a:rPr lang="en-US" sz="1500" i="1"/>
              <a:t>Compares government support of the tourism sector with government revenue generated by tourism.</a:t>
            </a:r>
          </a:p>
          <a:p>
            <a:pPr marL="342900" indent="-342900">
              <a:spcBef>
                <a:spcPct val="20000"/>
              </a:spcBef>
              <a:buClr>
                <a:srgbClr val="A50021"/>
              </a:buClr>
              <a:buFont typeface="Wingdings" pitchFamily="2" charset="2"/>
              <a:buChar char="ü"/>
            </a:pPr>
            <a:endParaRPr lang="en-US" sz="1500" i="1"/>
          </a:p>
          <a:p>
            <a:pPr marL="342900" indent="-342900">
              <a:spcBef>
                <a:spcPct val="20000"/>
              </a:spcBef>
              <a:buClr>
                <a:srgbClr val="A50021"/>
              </a:buClr>
              <a:buFont typeface="Wingdings" pitchFamily="2" charset="2"/>
              <a:buChar char="ü"/>
            </a:pPr>
            <a:r>
              <a:rPr lang="en-US" b="1">
                <a:solidFill>
                  <a:srgbClr val="A50021"/>
                </a:solidFill>
                <a:effectLst>
                  <a:outerShdw blurRad="38100" dist="38100" dir="2700000" algn="tl">
                    <a:srgbClr val="C0C0C0"/>
                  </a:outerShdw>
                </a:effectLst>
              </a:rPr>
              <a:t>Which are our best economic development targets and are candidate-requested concessions worth it?</a:t>
            </a:r>
            <a:r>
              <a:rPr lang="en-US" sz="1600" b="1"/>
              <a:t>  </a:t>
            </a:r>
            <a:r>
              <a:rPr lang="en-US" sz="1500" i="1"/>
              <a:t>Allows policy-makers to compare the size &amp; growth of tourism to other industrial sectors.</a:t>
            </a:r>
          </a:p>
          <a:p>
            <a:pPr marL="342900" indent="-342900">
              <a:spcBef>
                <a:spcPct val="20000"/>
              </a:spcBef>
              <a:buClr>
                <a:srgbClr val="A50021"/>
              </a:buClr>
              <a:buFont typeface="Wingdings" pitchFamily="2" charset="2"/>
              <a:buChar char="ü"/>
            </a:pPr>
            <a:endParaRPr lang="en-US" sz="1500" i="1"/>
          </a:p>
          <a:p>
            <a:pPr marL="342900" indent="-342900">
              <a:spcBef>
                <a:spcPct val="20000"/>
              </a:spcBef>
              <a:buClr>
                <a:srgbClr val="A50021"/>
              </a:buClr>
              <a:buFont typeface="Wingdings" pitchFamily="2" charset="2"/>
              <a:buChar char="ü"/>
            </a:pPr>
            <a:r>
              <a:rPr lang="en-US" b="1">
                <a:solidFill>
                  <a:srgbClr val="A50021"/>
                </a:solidFill>
                <a:effectLst>
                  <a:outerShdw blurRad="38100" dist="38100" dir="2700000" algn="tl">
                    <a:srgbClr val="C0C0C0"/>
                  </a:outerShdw>
                </a:effectLst>
              </a:rPr>
              <a:t>What is the ROI of public tourism investment?</a:t>
            </a:r>
            <a:r>
              <a:rPr lang="en-US" sz="1600" b="1"/>
              <a:t>  </a:t>
            </a:r>
            <a:r>
              <a:rPr lang="en-US" sz="1500" i="1"/>
              <a:t>Enables analysts to assess long-term health of the tourism sector vis-a-vis capital investment and govt. support.</a:t>
            </a:r>
          </a:p>
          <a:p>
            <a:pPr marL="342900" indent="-342900">
              <a:spcBef>
                <a:spcPct val="20000"/>
              </a:spcBef>
              <a:buClr>
                <a:srgbClr val="A50021"/>
              </a:buClr>
              <a:buFont typeface="Wingdings" pitchFamily="2" charset="2"/>
              <a:buChar char="ü"/>
            </a:pPr>
            <a:endParaRPr lang="en-US" sz="1500" i="1"/>
          </a:p>
          <a:p>
            <a:pPr marL="342900" indent="-342900">
              <a:spcBef>
                <a:spcPct val="20000"/>
              </a:spcBef>
              <a:buClr>
                <a:srgbClr val="A50021"/>
              </a:buClr>
              <a:buFont typeface="Wingdings" pitchFamily="2" charset="2"/>
              <a:buChar char="ü"/>
            </a:pPr>
            <a:r>
              <a:rPr lang="en-US" b="1">
                <a:solidFill>
                  <a:srgbClr val="A50021"/>
                </a:solidFill>
                <a:effectLst>
                  <a:outerShdw blurRad="38100" dist="38100" dir="2700000" algn="tl">
                    <a:srgbClr val="C0C0C0"/>
                  </a:outerShdw>
                </a:effectLst>
              </a:rPr>
              <a:t>How can we benchmark ourselves against our destination competition?</a:t>
            </a:r>
            <a:r>
              <a:rPr lang="en-US" sz="1600" b="1"/>
              <a:t>  </a:t>
            </a:r>
            <a:r>
              <a:rPr lang="en-US" sz="1500" i="1"/>
              <a:t>Provides an accepted international standard for benchmarking.</a:t>
            </a:r>
          </a:p>
          <a:p>
            <a:pPr marL="342900" indent="-342900">
              <a:spcBef>
                <a:spcPct val="20000"/>
              </a:spcBef>
              <a:buClr>
                <a:srgbClr val="A50021"/>
              </a:buClr>
              <a:buFont typeface="Wingdings" pitchFamily="2" charset="2"/>
              <a:buChar char="ü"/>
            </a:pPr>
            <a:endParaRPr lang="en-US" sz="1500" i="1"/>
          </a:p>
          <a:p>
            <a:pPr marL="342900" indent="-342900">
              <a:spcBef>
                <a:spcPct val="20000"/>
              </a:spcBef>
              <a:buClr>
                <a:srgbClr val="A50021"/>
              </a:buClr>
              <a:buFont typeface="Wingdings" pitchFamily="2" charset="2"/>
              <a:buChar char="ü"/>
            </a:pPr>
            <a:r>
              <a:rPr lang="en-US" b="1">
                <a:solidFill>
                  <a:srgbClr val="A50021"/>
                </a:solidFill>
                <a:effectLst>
                  <a:outerShdw blurRad="38100" dist="38100" dir="2700000" algn="tl">
                    <a:srgbClr val="C0C0C0"/>
                  </a:outerShdw>
                </a:effectLst>
              </a:rPr>
              <a:t>How can we communicate the full value of tourism to policy makers, businesses, and citizens?</a:t>
            </a:r>
            <a:r>
              <a:rPr lang="en-US" sz="1600" b="1"/>
              <a:t>  </a:t>
            </a:r>
            <a:r>
              <a:rPr lang="en-US" sz="1500" i="1"/>
              <a:t>Quantifies how other industries benefit from tourism.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7" name="Rectangle 3"/>
          <p:cNvSpPr>
            <a:spLocks noGrp="1" noChangeArrowheads="1"/>
          </p:cNvSpPr>
          <p:nvPr>
            <p:ph type="body" idx="1"/>
          </p:nvPr>
        </p:nvSpPr>
        <p:spPr>
          <a:xfrm>
            <a:off x="228600" y="1447800"/>
            <a:ext cx="4343400" cy="4830763"/>
          </a:xfrm>
        </p:spPr>
        <p:txBody>
          <a:bodyPr/>
          <a:lstStyle/>
          <a:p>
            <a:pPr>
              <a:lnSpc>
                <a:spcPct val="80000"/>
              </a:lnSpc>
              <a:buFontTx/>
              <a:buNone/>
            </a:pPr>
            <a:r>
              <a:rPr lang="en-US" sz="2400">
                <a:solidFill>
                  <a:srgbClr val="A50021"/>
                </a:solidFill>
                <a:effectLst>
                  <a:outerShdw blurRad="38100" dist="38100" dir="2700000" algn="tl">
                    <a:srgbClr val="C0C0C0"/>
                  </a:outerShdw>
                </a:effectLst>
              </a:rPr>
              <a:t>Tourism Satellite Account</a:t>
            </a:r>
          </a:p>
          <a:p>
            <a:pPr>
              <a:lnSpc>
                <a:spcPct val="80000"/>
              </a:lnSpc>
              <a:buFontTx/>
              <a:buNone/>
            </a:pPr>
            <a:endParaRPr lang="en-US" sz="1800">
              <a:solidFill>
                <a:srgbClr val="A50021"/>
              </a:solidFill>
              <a:effectLst>
                <a:outerShdw blurRad="38100" dist="38100" dir="2700000" algn="tl">
                  <a:srgbClr val="C0C0C0"/>
                </a:outerShdw>
              </a:effectLst>
            </a:endParaRPr>
          </a:p>
          <a:p>
            <a:pPr lvl="1">
              <a:lnSpc>
                <a:spcPct val="80000"/>
              </a:lnSpc>
            </a:pPr>
            <a:r>
              <a:rPr lang="en-US" sz="1600">
                <a:solidFill>
                  <a:srgbClr val="A50021"/>
                </a:solidFill>
                <a:effectLst>
                  <a:outerShdw blurRad="38100" dist="38100" dir="2700000" algn="tl">
                    <a:srgbClr val="C0C0C0"/>
                  </a:outerShdw>
                </a:effectLst>
              </a:rPr>
              <a:t>RHODE ISLAND</a:t>
            </a:r>
          </a:p>
          <a:p>
            <a:pPr lvl="1">
              <a:lnSpc>
                <a:spcPct val="80000"/>
              </a:lnSpc>
            </a:pPr>
            <a:r>
              <a:rPr lang="en-US" sz="1600"/>
              <a:t>North Dakota</a:t>
            </a:r>
          </a:p>
          <a:p>
            <a:pPr lvl="1">
              <a:lnSpc>
                <a:spcPct val="80000"/>
              </a:lnSpc>
            </a:pPr>
            <a:r>
              <a:rPr lang="en-US" sz="1600"/>
              <a:t>New Jersey </a:t>
            </a:r>
          </a:p>
          <a:p>
            <a:pPr lvl="1">
              <a:lnSpc>
                <a:spcPct val="80000"/>
              </a:lnSpc>
            </a:pPr>
            <a:r>
              <a:rPr lang="en-US" sz="1600"/>
              <a:t>Bahamas</a:t>
            </a:r>
          </a:p>
          <a:p>
            <a:pPr lvl="1">
              <a:lnSpc>
                <a:spcPct val="80000"/>
              </a:lnSpc>
            </a:pPr>
            <a:r>
              <a:rPr lang="en-US" sz="1600"/>
              <a:t>Delaware</a:t>
            </a:r>
          </a:p>
          <a:p>
            <a:pPr lvl="1">
              <a:lnSpc>
                <a:spcPct val="80000"/>
              </a:lnSpc>
            </a:pPr>
            <a:r>
              <a:rPr lang="en-US" sz="1600"/>
              <a:t>Maryland</a:t>
            </a:r>
          </a:p>
          <a:p>
            <a:pPr lvl="1">
              <a:lnSpc>
                <a:spcPct val="80000"/>
              </a:lnSpc>
            </a:pPr>
            <a:r>
              <a:rPr lang="en-US" sz="1600"/>
              <a:t>Israel</a:t>
            </a:r>
          </a:p>
          <a:p>
            <a:pPr lvl="1">
              <a:lnSpc>
                <a:spcPct val="80000"/>
              </a:lnSpc>
            </a:pPr>
            <a:r>
              <a:rPr lang="en-US" sz="1600"/>
              <a:t>Dubai</a:t>
            </a:r>
          </a:p>
          <a:p>
            <a:pPr lvl="1">
              <a:lnSpc>
                <a:spcPct val="80000"/>
              </a:lnSpc>
            </a:pPr>
            <a:r>
              <a:rPr lang="en-US" sz="1600"/>
              <a:t>Abu Dhabi</a:t>
            </a:r>
          </a:p>
          <a:p>
            <a:pPr lvl="1">
              <a:lnSpc>
                <a:spcPct val="80000"/>
              </a:lnSpc>
            </a:pPr>
            <a:r>
              <a:rPr lang="en-US" sz="1600"/>
              <a:t>South Dakota</a:t>
            </a:r>
          </a:p>
          <a:p>
            <a:pPr lvl="1">
              <a:lnSpc>
                <a:spcPct val="80000"/>
              </a:lnSpc>
            </a:pPr>
            <a:r>
              <a:rPr lang="en-US" sz="1600"/>
              <a:t>Kansas</a:t>
            </a:r>
          </a:p>
          <a:p>
            <a:pPr lvl="1">
              <a:lnSpc>
                <a:spcPct val="80000"/>
              </a:lnSpc>
            </a:pPr>
            <a:r>
              <a:rPr lang="en-US" sz="1600"/>
              <a:t>Guam</a:t>
            </a:r>
          </a:p>
          <a:p>
            <a:pPr lvl="1">
              <a:lnSpc>
                <a:spcPct val="80000"/>
              </a:lnSpc>
            </a:pPr>
            <a:r>
              <a:rPr lang="en-US" sz="1600"/>
              <a:t>North Carolina</a:t>
            </a:r>
          </a:p>
          <a:p>
            <a:pPr lvl="1">
              <a:lnSpc>
                <a:spcPct val="80000"/>
              </a:lnSpc>
            </a:pPr>
            <a:r>
              <a:rPr lang="en-US" sz="1600"/>
              <a:t>Alaska</a:t>
            </a:r>
          </a:p>
          <a:p>
            <a:pPr lvl="1">
              <a:lnSpc>
                <a:spcPct val="80000"/>
              </a:lnSpc>
            </a:pPr>
            <a:r>
              <a:rPr lang="en-US" sz="1600"/>
              <a:t>South Carolina</a:t>
            </a:r>
          </a:p>
          <a:p>
            <a:pPr lvl="1">
              <a:lnSpc>
                <a:spcPct val="80000"/>
              </a:lnSpc>
            </a:pPr>
            <a:r>
              <a:rPr lang="en-US" sz="1600"/>
              <a:t>Virginia</a:t>
            </a:r>
          </a:p>
          <a:p>
            <a:pPr lvl="1">
              <a:lnSpc>
                <a:spcPct val="80000"/>
              </a:lnSpc>
            </a:pPr>
            <a:r>
              <a:rPr lang="en-US" sz="1600"/>
              <a:t>Utah</a:t>
            </a:r>
          </a:p>
        </p:txBody>
      </p:sp>
      <p:sp>
        <p:nvSpPr>
          <p:cNvPr id="958468" name="Rectangle 4"/>
          <p:cNvSpPr>
            <a:spLocks noChangeArrowheads="1"/>
          </p:cNvSpPr>
          <p:nvPr/>
        </p:nvSpPr>
        <p:spPr bwMode="auto">
          <a:xfrm>
            <a:off x="4800600" y="1447800"/>
            <a:ext cx="4114800" cy="1676400"/>
          </a:xfrm>
          <a:prstGeom prst="rect">
            <a:avLst/>
          </a:prstGeom>
          <a:noFill/>
          <a:ln w="9525">
            <a:noFill/>
            <a:miter lim="800000"/>
            <a:headEnd/>
            <a:tailEnd/>
          </a:ln>
          <a:effectLst/>
        </p:spPr>
        <p:txBody>
          <a:bodyPr/>
          <a:lstStyle/>
          <a:p>
            <a:pPr marL="342900" indent="-342900">
              <a:spcBef>
                <a:spcPct val="20000"/>
              </a:spcBef>
              <a:buClr>
                <a:srgbClr val="A50021"/>
              </a:buClr>
            </a:pPr>
            <a:r>
              <a:rPr lang="en-US" sz="2400" b="1">
                <a:solidFill>
                  <a:srgbClr val="A50021"/>
                </a:solidFill>
                <a:effectLst>
                  <a:outerShdw blurRad="38100" dist="38100" dir="2700000" algn="tl">
                    <a:srgbClr val="C0C0C0"/>
                  </a:outerShdw>
                </a:effectLst>
              </a:rPr>
              <a:t>Economic Impact</a:t>
            </a:r>
          </a:p>
          <a:p>
            <a:pPr marL="742950" lvl="1" indent="-285750">
              <a:spcBef>
                <a:spcPct val="20000"/>
              </a:spcBef>
              <a:buClr>
                <a:srgbClr val="A50021"/>
              </a:buClr>
              <a:buFont typeface="Wingdings" pitchFamily="2" charset="2"/>
              <a:buChar char="§"/>
            </a:pPr>
            <a:r>
              <a:rPr lang="en-US" sz="1600" b="1"/>
              <a:t>Idaho</a:t>
            </a:r>
          </a:p>
          <a:p>
            <a:pPr marL="742950" lvl="1" indent="-285750">
              <a:spcBef>
                <a:spcPct val="20000"/>
              </a:spcBef>
              <a:buClr>
                <a:srgbClr val="A50021"/>
              </a:buClr>
              <a:buFont typeface="Wingdings" pitchFamily="2" charset="2"/>
              <a:buChar char="§"/>
            </a:pPr>
            <a:r>
              <a:rPr lang="en-US" sz="1600" b="1"/>
              <a:t>Pennsylvania</a:t>
            </a:r>
          </a:p>
          <a:p>
            <a:pPr marL="742950" lvl="1" indent="-285750">
              <a:spcBef>
                <a:spcPct val="20000"/>
              </a:spcBef>
              <a:buClr>
                <a:srgbClr val="A50021"/>
              </a:buClr>
              <a:buFont typeface="Wingdings" pitchFamily="2" charset="2"/>
              <a:buChar char="§"/>
            </a:pPr>
            <a:r>
              <a:rPr lang="en-US" sz="1600" b="1"/>
              <a:t>Indiana</a:t>
            </a:r>
          </a:p>
        </p:txBody>
      </p:sp>
      <p:sp>
        <p:nvSpPr>
          <p:cNvPr id="958469" name="Rectangle 5"/>
          <p:cNvSpPr>
            <a:spLocks noChangeArrowheads="1"/>
          </p:cNvSpPr>
          <p:nvPr/>
        </p:nvSpPr>
        <p:spPr bwMode="auto">
          <a:xfrm>
            <a:off x="4787900" y="2981325"/>
            <a:ext cx="4114800" cy="698500"/>
          </a:xfrm>
          <a:prstGeom prst="rect">
            <a:avLst/>
          </a:prstGeom>
          <a:noFill/>
          <a:ln w="9525">
            <a:noFill/>
            <a:miter lim="800000"/>
            <a:headEnd/>
            <a:tailEnd/>
          </a:ln>
          <a:effectLst/>
        </p:spPr>
        <p:txBody>
          <a:bodyPr/>
          <a:lstStyle/>
          <a:p>
            <a:pPr marL="342900" indent="-342900">
              <a:spcBef>
                <a:spcPct val="20000"/>
              </a:spcBef>
              <a:buClr>
                <a:srgbClr val="A50021"/>
              </a:buClr>
            </a:pPr>
            <a:r>
              <a:rPr lang="en-US" sz="2400" b="1">
                <a:solidFill>
                  <a:srgbClr val="A50021"/>
                </a:solidFill>
                <a:effectLst>
                  <a:outerShdw blurRad="38100" dist="38100" dir="2700000" algn="tl">
                    <a:srgbClr val="C0C0C0"/>
                  </a:outerShdw>
                </a:effectLst>
              </a:rPr>
              <a:t>City Tourism Impact</a:t>
            </a:r>
            <a:endParaRPr lang="en-US" sz="2200" b="1"/>
          </a:p>
        </p:txBody>
      </p:sp>
      <p:sp>
        <p:nvSpPr>
          <p:cNvPr id="958470" name="Rectangle 6"/>
          <p:cNvSpPr>
            <a:spLocks noChangeArrowheads="1"/>
          </p:cNvSpPr>
          <p:nvPr/>
        </p:nvSpPr>
        <p:spPr bwMode="auto">
          <a:xfrm>
            <a:off x="4267200" y="3429000"/>
            <a:ext cx="2514600" cy="3429000"/>
          </a:xfrm>
          <a:prstGeom prst="rect">
            <a:avLst/>
          </a:prstGeom>
          <a:noFill/>
          <a:ln w="9525">
            <a:noFill/>
            <a:miter lim="800000"/>
            <a:headEnd/>
            <a:tailEnd/>
          </a:ln>
          <a:effectLst/>
        </p:spPr>
        <p:txBody>
          <a:bodyPr/>
          <a:lstStyle/>
          <a:p>
            <a:pPr marL="342900" indent="-342900">
              <a:spcBef>
                <a:spcPct val="20000"/>
              </a:spcBef>
              <a:buClr>
                <a:srgbClr val="A50021"/>
              </a:buClr>
              <a:buFontTx/>
              <a:buChar char="•"/>
            </a:pPr>
            <a:r>
              <a:rPr lang="en-US" sz="1400" b="1"/>
              <a:t>Washington, DC</a:t>
            </a:r>
          </a:p>
          <a:p>
            <a:pPr marL="342900" indent="-342900">
              <a:spcBef>
                <a:spcPct val="20000"/>
              </a:spcBef>
              <a:buClr>
                <a:srgbClr val="A50021"/>
              </a:buClr>
              <a:buFontTx/>
              <a:buChar char="•"/>
            </a:pPr>
            <a:r>
              <a:rPr lang="en-US" sz="1400" b="1"/>
              <a:t>NYC</a:t>
            </a:r>
          </a:p>
          <a:p>
            <a:pPr marL="342900" indent="-342900">
              <a:spcBef>
                <a:spcPct val="20000"/>
              </a:spcBef>
              <a:buClr>
                <a:srgbClr val="A50021"/>
              </a:buClr>
              <a:buFontTx/>
              <a:buChar char="•"/>
            </a:pPr>
            <a:r>
              <a:rPr lang="en-US" sz="1400" b="1"/>
              <a:t>Dallas</a:t>
            </a:r>
          </a:p>
          <a:p>
            <a:pPr marL="342900" indent="-342900">
              <a:spcBef>
                <a:spcPct val="20000"/>
              </a:spcBef>
              <a:buClr>
                <a:srgbClr val="A50021"/>
              </a:buClr>
              <a:buFontTx/>
              <a:buChar char="•"/>
            </a:pPr>
            <a:r>
              <a:rPr lang="en-US" sz="1400" b="1"/>
              <a:t>Boston</a:t>
            </a:r>
          </a:p>
          <a:p>
            <a:pPr marL="342900" indent="-342900">
              <a:spcBef>
                <a:spcPct val="20000"/>
              </a:spcBef>
              <a:buClr>
                <a:srgbClr val="A50021"/>
              </a:buClr>
              <a:buFontTx/>
              <a:buChar char="•"/>
            </a:pPr>
            <a:r>
              <a:rPr lang="en-US" sz="1400" b="1"/>
              <a:t>Arlington, TX</a:t>
            </a:r>
          </a:p>
          <a:p>
            <a:pPr marL="342900" indent="-342900">
              <a:spcBef>
                <a:spcPct val="20000"/>
              </a:spcBef>
              <a:buClr>
                <a:srgbClr val="A50021"/>
              </a:buClr>
              <a:buFontTx/>
              <a:buChar char="•"/>
            </a:pPr>
            <a:r>
              <a:rPr lang="en-US" sz="1400" b="1"/>
              <a:t>Sacramento</a:t>
            </a:r>
          </a:p>
          <a:p>
            <a:pPr marL="342900" indent="-342900">
              <a:spcBef>
                <a:spcPct val="20000"/>
              </a:spcBef>
              <a:buClr>
                <a:srgbClr val="A50021"/>
              </a:buClr>
              <a:buFontTx/>
              <a:buChar char="•"/>
            </a:pPr>
            <a:r>
              <a:rPr lang="en-US" sz="1400" b="1"/>
              <a:t>Baltimore</a:t>
            </a:r>
          </a:p>
          <a:p>
            <a:pPr marL="342900" indent="-342900">
              <a:spcBef>
                <a:spcPct val="20000"/>
              </a:spcBef>
              <a:buClr>
                <a:srgbClr val="A50021"/>
              </a:buClr>
              <a:buFontTx/>
              <a:buChar char="•"/>
            </a:pPr>
            <a:r>
              <a:rPr lang="en-US" sz="1400" b="1"/>
              <a:t>Philadelphia</a:t>
            </a:r>
          </a:p>
          <a:p>
            <a:pPr marL="342900" indent="-342900">
              <a:spcBef>
                <a:spcPct val="20000"/>
              </a:spcBef>
              <a:buClr>
                <a:srgbClr val="A50021"/>
              </a:buClr>
              <a:buFontTx/>
              <a:buChar char="•"/>
            </a:pPr>
            <a:r>
              <a:rPr lang="en-US" sz="1400" b="1"/>
              <a:t>Orlando</a:t>
            </a:r>
          </a:p>
          <a:p>
            <a:pPr marL="342900" indent="-342900">
              <a:spcBef>
                <a:spcPct val="20000"/>
              </a:spcBef>
              <a:buClr>
                <a:srgbClr val="A50021"/>
              </a:buClr>
              <a:buFontTx/>
              <a:buChar char="•"/>
            </a:pPr>
            <a:r>
              <a:rPr lang="en-US" sz="1400" b="1"/>
              <a:t>Meadowlands</a:t>
            </a:r>
          </a:p>
        </p:txBody>
      </p:sp>
      <p:sp>
        <p:nvSpPr>
          <p:cNvPr id="958471" name="Rectangle 7"/>
          <p:cNvSpPr>
            <a:spLocks noChangeArrowheads="1"/>
          </p:cNvSpPr>
          <p:nvPr/>
        </p:nvSpPr>
        <p:spPr bwMode="auto">
          <a:xfrm>
            <a:off x="6705600" y="3429000"/>
            <a:ext cx="2057400" cy="3124200"/>
          </a:xfrm>
          <a:prstGeom prst="rect">
            <a:avLst/>
          </a:prstGeom>
          <a:noFill/>
          <a:ln w="9525" algn="ctr">
            <a:noFill/>
            <a:miter lim="800000"/>
            <a:headEnd/>
            <a:tailEnd/>
          </a:ln>
          <a:effectLst/>
        </p:spPr>
        <p:txBody>
          <a:bodyPr/>
          <a:lstStyle/>
          <a:p>
            <a:pPr marL="342900" indent="-342900">
              <a:spcBef>
                <a:spcPct val="20000"/>
              </a:spcBef>
              <a:buClr>
                <a:srgbClr val="A50021"/>
              </a:buClr>
              <a:buFontTx/>
              <a:buChar char="•"/>
            </a:pPr>
            <a:r>
              <a:rPr lang="en-US" sz="1400" b="1"/>
              <a:t>Tulsa</a:t>
            </a:r>
          </a:p>
          <a:p>
            <a:pPr marL="342900" indent="-342900">
              <a:spcBef>
                <a:spcPct val="20000"/>
              </a:spcBef>
              <a:buClr>
                <a:srgbClr val="A50021"/>
              </a:buClr>
              <a:buFontTx/>
              <a:buChar char="•"/>
            </a:pPr>
            <a:r>
              <a:rPr lang="en-US" sz="1400" b="1"/>
              <a:t>St. Louis</a:t>
            </a:r>
          </a:p>
          <a:p>
            <a:pPr marL="342900" indent="-342900">
              <a:spcBef>
                <a:spcPct val="20000"/>
              </a:spcBef>
              <a:buClr>
                <a:srgbClr val="A50021"/>
              </a:buClr>
              <a:buFontTx/>
              <a:buChar char="•"/>
            </a:pPr>
            <a:r>
              <a:rPr lang="en-US" sz="1400" b="1"/>
              <a:t>Kansas City</a:t>
            </a:r>
          </a:p>
          <a:p>
            <a:pPr marL="342900" indent="-342900">
              <a:spcBef>
                <a:spcPct val="20000"/>
              </a:spcBef>
              <a:buClr>
                <a:srgbClr val="A50021"/>
              </a:buClr>
              <a:buFontTx/>
              <a:buChar char="•"/>
            </a:pPr>
            <a:r>
              <a:rPr lang="en-US" sz="1400" b="1"/>
              <a:t>Battle Creek</a:t>
            </a:r>
          </a:p>
          <a:p>
            <a:pPr marL="342900" indent="-342900">
              <a:spcBef>
                <a:spcPct val="20000"/>
              </a:spcBef>
              <a:buClr>
                <a:srgbClr val="A50021"/>
              </a:buClr>
              <a:buFontTx/>
              <a:buChar char="•"/>
            </a:pPr>
            <a:r>
              <a:rPr lang="en-US" sz="1400" b="1"/>
              <a:t>Durham, NC</a:t>
            </a:r>
          </a:p>
          <a:p>
            <a:pPr marL="342900" indent="-342900">
              <a:spcBef>
                <a:spcPct val="20000"/>
              </a:spcBef>
              <a:buClr>
                <a:srgbClr val="A50021"/>
              </a:buClr>
              <a:buFontTx/>
              <a:buChar char="•"/>
            </a:pPr>
            <a:r>
              <a:rPr lang="en-US" sz="1400" b="1"/>
              <a:t>Savannah</a:t>
            </a:r>
          </a:p>
          <a:p>
            <a:pPr marL="342900" indent="-342900">
              <a:spcBef>
                <a:spcPct val="20000"/>
              </a:spcBef>
              <a:buClr>
                <a:srgbClr val="A50021"/>
              </a:buClr>
              <a:buFontTx/>
              <a:buChar char="•"/>
            </a:pPr>
            <a:r>
              <a:rPr lang="en-US" sz="1400" b="1"/>
              <a:t>Pittsburgh</a:t>
            </a:r>
          </a:p>
          <a:p>
            <a:pPr marL="342900" indent="-342900">
              <a:spcBef>
                <a:spcPct val="20000"/>
              </a:spcBef>
              <a:buClr>
                <a:srgbClr val="A50021"/>
              </a:buClr>
              <a:buFontTx/>
              <a:buChar char="•"/>
            </a:pPr>
            <a:r>
              <a:rPr lang="en-US" sz="1400" b="1"/>
              <a:t>Austin</a:t>
            </a:r>
          </a:p>
          <a:p>
            <a:pPr marL="342900" indent="-342900">
              <a:spcBef>
                <a:spcPct val="20000"/>
              </a:spcBef>
              <a:buClr>
                <a:srgbClr val="A50021"/>
              </a:buClr>
              <a:buFontTx/>
              <a:buChar char="•"/>
            </a:pPr>
            <a:r>
              <a:rPr lang="en-US" sz="1400" b="1"/>
              <a:t>Indianapolis</a:t>
            </a:r>
          </a:p>
          <a:p>
            <a:pPr marL="342900" indent="-342900">
              <a:spcBef>
                <a:spcPct val="20000"/>
              </a:spcBef>
              <a:buClr>
                <a:srgbClr val="A50021"/>
              </a:buClr>
              <a:buFontTx/>
              <a:buChar char="•"/>
            </a:pPr>
            <a:r>
              <a:rPr lang="en-US" sz="1400" b="1"/>
              <a:t>Omaha</a:t>
            </a:r>
          </a:p>
        </p:txBody>
      </p:sp>
      <p:sp>
        <p:nvSpPr>
          <p:cNvPr id="958474" name="Rectangle 10"/>
          <p:cNvSpPr>
            <a:spLocks noGrp="1" noChangeArrowheads="1"/>
          </p:cNvSpPr>
          <p:nvPr>
            <p:ph type="title"/>
          </p:nvPr>
        </p:nvSpPr>
        <p:spPr>
          <a:noFill/>
          <a:ln/>
        </p:spPr>
        <p:txBody>
          <a:bodyPr/>
          <a:lstStyle/>
          <a:p>
            <a:r>
              <a:rPr lang="en-US"/>
              <a:t>TSA and Tourism Economic Impact Client Examples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p:txBody>
          <a:bodyPr/>
          <a:lstStyle/>
          <a:p>
            <a:r>
              <a:rPr lang="en-US"/>
              <a:t>Tourism Economic Impact: Definitions</a:t>
            </a:r>
          </a:p>
        </p:txBody>
      </p:sp>
      <p:sp>
        <p:nvSpPr>
          <p:cNvPr id="910339" name="Rectangle 3"/>
          <p:cNvSpPr>
            <a:spLocks noGrp="1" noChangeArrowheads="1"/>
          </p:cNvSpPr>
          <p:nvPr>
            <p:ph type="body" idx="1"/>
          </p:nvPr>
        </p:nvSpPr>
        <p:spPr>
          <a:xfrm>
            <a:off x="342900" y="1509713"/>
            <a:ext cx="8547100" cy="4673600"/>
          </a:xfrm>
        </p:spPr>
        <p:txBody>
          <a:bodyPr/>
          <a:lstStyle/>
          <a:p>
            <a:pPr>
              <a:lnSpc>
                <a:spcPct val="80000"/>
              </a:lnSpc>
            </a:pPr>
            <a:r>
              <a:rPr lang="en-US" altLang="en-US" sz="1600" u="sng">
                <a:solidFill>
                  <a:srgbClr val="A50021"/>
                </a:solidFill>
                <a:effectLst>
                  <a:outerShdw blurRad="38100" dist="38100" dir="2700000" algn="tl">
                    <a:srgbClr val="C0C0C0"/>
                  </a:outerShdw>
                </a:effectLst>
              </a:rPr>
              <a:t>Visitor:</a:t>
            </a:r>
            <a:r>
              <a:rPr lang="en-US" altLang="en-US" sz="1600"/>
              <a:t>  </a:t>
            </a:r>
            <a:r>
              <a:rPr lang="en-US" altLang="en-US" sz="1600" b="0"/>
              <a:t>GT 50 miles, non-commuting; All overnight trips</a:t>
            </a:r>
          </a:p>
          <a:p>
            <a:pPr>
              <a:lnSpc>
                <a:spcPct val="80000"/>
              </a:lnSpc>
            </a:pPr>
            <a:r>
              <a:rPr lang="en-US" altLang="en-US" sz="1600" u="sng">
                <a:solidFill>
                  <a:srgbClr val="A50021"/>
                </a:solidFill>
                <a:effectLst>
                  <a:outerShdw blurRad="38100" dist="38100" dir="2700000" algn="tl">
                    <a:srgbClr val="C0C0C0"/>
                  </a:outerShdw>
                </a:effectLst>
              </a:rPr>
              <a:t>Resident Tourism:  </a:t>
            </a:r>
            <a:r>
              <a:rPr lang="en-US" altLang="en-US" sz="1600" b="0"/>
              <a:t>Outbound purchases made in advance of a trip only. Resident usage of RI tourism assets are not included.</a:t>
            </a:r>
          </a:p>
          <a:p>
            <a:pPr>
              <a:lnSpc>
                <a:spcPct val="80000"/>
              </a:lnSpc>
              <a:buFontTx/>
              <a:buNone/>
            </a:pPr>
            <a:endParaRPr lang="en-US" altLang="en-US" sz="900" b="0"/>
          </a:p>
          <a:p>
            <a:pPr>
              <a:lnSpc>
                <a:spcPct val="80000"/>
              </a:lnSpc>
            </a:pPr>
            <a:r>
              <a:rPr lang="en-US" altLang="en-US" sz="1600" u="sng">
                <a:solidFill>
                  <a:srgbClr val="A50021"/>
                </a:solidFill>
                <a:effectLst>
                  <a:outerShdw blurRad="38100" dist="38100" dir="2700000" algn="tl">
                    <a:srgbClr val="C0C0C0"/>
                  </a:outerShdw>
                </a:effectLst>
              </a:rPr>
              <a:t>Tourism Expenditures:</a:t>
            </a:r>
            <a:r>
              <a:rPr lang="en-US" altLang="en-US" sz="1600"/>
              <a:t>  </a:t>
            </a:r>
            <a:r>
              <a:rPr lang="en-US" altLang="en-US" sz="1600" b="0"/>
              <a:t>A TSA concept, includes all spending by all constituents on travel made in the state (RI), including tourism related investments</a:t>
            </a:r>
          </a:p>
          <a:p>
            <a:pPr>
              <a:lnSpc>
                <a:spcPct val="80000"/>
              </a:lnSpc>
            </a:pPr>
            <a:r>
              <a:rPr lang="en-US" altLang="en-US" sz="1600" u="sng">
                <a:solidFill>
                  <a:srgbClr val="A50021"/>
                </a:solidFill>
                <a:effectLst>
                  <a:outerShdw blurRad="38100" dist="38100" dir="2700000" algn="tl">
                    <a:srgbClr val="C0C0C0"/>
                  </a:outerShdw>
                </a:effectLst>
              </a:rPr>
              <a:t>Visitor Spending: </a:t>
            </a:r>
            <a:r>
              <a:rPr lang="en-US" altLang="en-US" sz="1600"/>
              <a:t> </a:t>
            </a:r>
            <a:r>
              <a:rPr lang="en-US" altLang="en-US" sz="1600" b="0"/>
              <a:t>Spending in the jurisdiction by visitors (see above) (on accommodations, food &amp; beverage, shopping, transportation, entertainment,…</a:t>
            </a:r>
          </a:p>
          <a:p>
            <a:pPr>
              <a:lnSpc>
                <a:spcPct val="80000"/>
              </a:lnSpc>
            </a:pPr>
            <a:r>
              <a:rPr lang="en-US" altLang="en-US" sz="1600" u="sng">
                <a:solidFill>
                  <a:srgbClr val="A50021"/>
                </a:solidFill>
              </a:rPr>
              <a:t>Economic Impact:</a:t>
            </a:r>
            <a:r>
              <a:rPr lang="en-US" altLang="en-US" sz="1600"/>
              <a:t>  </a:t>
            </a:r>
            <a:r>
              <a:rPr lang="en-US" altLang="en-US" sz="1600" b="0"/>
              <a:t>“GDP” definition…spending less value of supply chain purchases made outside RI.  The amount retained in the RI economy.</a:t>
            </a:r>
          </a:p>
          <a:p>
            <a:pPr>
              <a:lnSpc>
                <a:spcPct val="80000"/>
              </a:lnSpc>
            </a:pPr>
            <a:r>
              <a:rPr lang="en-US" altLang="en-US" sz="1600" u="sng">
                <a:solidFill>
                  <a:srgbClr val="A50021"/>
                </a:solidFill>
                <a:effectLst>
                  <a:outerShdw blurRad="38100" dist="38100" dir="2700000" algn="tl">
                    <a:srgbClr val="C0C0C0"/>
                  </a:outerShdw>
                </a:effectLst>
              </a:rPr>
              <a:t>Import Leakages:</a:t>
            </a:r>
            <a:r>
              <a:rPr lang="en-US" altLang="en-US" sz="1600"/>
              <a:t>  </a:t>
            </a:r>
            <a:r>
              <a:rPr lang="en-US" altLang="en-US" sz="1600" b="0"/>
              <a:t>The value of supply chain purchases made outside of RI.</a:t>
            </a:r>
          </a:p>
          <a:p>
            <a:pPr>
              <a:lnSpc>
                <a:spcPct val="80000"/>
              </a:lnSpc>
            </a:pPr>
            <a:endParaRPr lang="en-US" altLang="en-US" sz="900" b="0"/>
          </a:p>
          <a:p>
            <a:pPr>
              <a:lnSpc>
                <a:spcPct val="80000"/>
              </a:lnSpc>
            </a:pPr>
            <a:r>
              <a:rPr lang="en-US" altLang="en-US" sz="1600" i="1" u="sng">
                <a:solidFill>
                  <a:srgbClr val="A50021"/>
                </a:solidFill>
                <a:effectLst>
                  <a:outerShdw blurRad="38100" dist="38100" dir="2700000" algn="tl">
                    <a:srgbClr val="C0C0C0"/>
                  </a:outerShdw>
                </a:effectLst>
              </a:rPr>
              <a:t>Direct</a:t>
            </a:r>
            <a:r>
              <a:rPr lang="en-US" altLang="en-US" sz="1600" u="sng">
                <a:solidFill>
                  <a:srgbClr val="A50021"/>
                </a:solidFill>
                <a:effectLst>
                  <a:outerShdw blurRad="38100" dist="38100" dir="2700000" algn="tl">
                    <a:srgbClr val="C0C0C0"/>
                  </a:outerShdw>
                </a:effectLst>
              </a:rPr>
              <a:t> Spending/Jobs/Wages/Taxes: </a:t>
            </a:r>
            <a:r>
              <a:rPr lang="en-US" altLang="en-US" sz="1600"/>
              <a:t> </a:t>
            </a:r>
            <a:r>
              <a:rPr lang="en-US" altLang="en-US" sz="1600" b="0"/>
              <a:t>Industries that “touch” the visitor (e.g. hotels, restaurants, museums,…)</a:t>
            </a:r>
          </a:p>
          <a:p>
            <a:pPr>
              <a:lnSpc>
                <a:spcPct val="80000"/>
              </a:lnSpc>
            </a:pPr>
            <a:r>
              <a:rPr lang="en-US" altLang="en-US" sz="1600" i="1" u="sng">
                <a:solidFill>
                  <a:srgbClr val="A50021"/>
                </a:solidFill>
                <a:effectLst>
                  <a:outerShdw blurRad="38100" dist="38100" dir="2700000" algn="tl">
                    <a:srgbClr val="C0C0C0"/>
                  </a:outerShdw>
                </a:effectLst>
              </a:rPr>
              <a:t>Indirect</a:t>
            </a:r>
            <a:r>
              <a:rPr lang="en-US" altLang="en-US" sz="1600" u="sng">
                <a:solidFill>
                  <a:srgbClr val="A50021"/>
                </a:solidFill>
                <a:effectLst>
                  <a:outerShdw blurRad="38100" dist="38100" dir="2700000" algn="tl">
                    <a:srgbClr val="C0C0C0"/>
                  </a:outerShdw>
                </a:effectLst>
              </a:rPr>
              <a:t> Spending/Jobs/Wages/Taxes:</a:t>
            </a:r>
            <a:r>
              <a:rPr lang="en-US" altLang="en-US" sz="1600"/>
              <a:t>  </a:t>
            </a:r>
            <a:r>
              <a:rPr lang="en-US" altLang="en-US" sz="1600" b="0"/>
              <a:t>Industries that supply those that touch the visitor</a:t>
            </a:r>
          </a:p>
          <a:p>
            <a:pPr>
              <a:lnSpc>
                <a:spcPct val="80000"/>
              </a:lnSpc>
            </a:pPr>
            <a:r>
              <a:rPr lang="en-US" altLang="en-US" sz="1600" i="1" u="sng">
                <a:solidFill>
                  <a:srgbClr val="A50021"/>
                </a:solidFill>
                <a:effectLst>
                  <a:outerShdw blurRad="38100" dist="38100" dir="2700000" algn="tl">
                    <a:srgbClr val="C0C0C0"/>
                  </a:outerShdw>
                </a:effectLst>
              </a:rPr>
              <a:t>Induced </a:t>
            </a:r>
            <a:r>
              <a:rPr lang="en-US" altLang="en-US" sz="1600" u="sng">
                <a:solidFill>
                  <a:srgbClr val="A50021"/>
                </a:solidFill>
                <a:effectLst>
                  <a:outerShdw blurRad="38100" dist="38100" dir="2700000" algn="tl">
                    <a:srgbClr val="C0C0C0"/>
                  </a:outerShdw>
                </a:effectLst>
              </a:rPr>
              <a:t>Spending/Jobs/Wages/Taxes:</a:t>
            </a:r>
            <a:r>
              <a:rPr lang="en-US" altLang="en-US" sz="1600"/>
              <a:t>  </a:t>
            </a:r>
            <a:r>
              <a:rPr lang="en-US" altLang="en-US" sz="1600" b="0"/>
              <a:t>Workers of industries that touch or supply spend their wages locally</a:t>
            </a:r>
          </a:p>
          <a:p>
            <a:pPr>
              <a:lnSpc>
                <a:spcPct val="80000"/>
              </a:lnSpc>
            </a:pPr>
            <a:endParaRPr lang="en-US" altLang="en-US" sz="900" b="0"/>
          </a:p>
          <a:p>
            <a:pPr>
              <a:lnSpc>
                <a:spcPct val="80000"/>
              </a:lnSpc>
            </a:pPr>
            <a:r>
              <a:rPr lang="en-US" altLang="en-US" sz="1600" i="1" u="sng">
                <a:solidFill>
                  <a:srgbClr val="A50021"/>
                </a:solidFill>
                <a:effectLst>
                  <a:outerShdw blurRad="38100" dist="38100" dir="2700000" algn="tl">
                    <a:srgbClr val="C0C0C0"/>
                  </a:outerShdw>
                </a:effectLst>
              </a:rPr>
              <a:t>Core Impact</a:t>
            </a:r>
            <a:r>
              <a:rPr lang="en-US" altLang="en-US" sz="1600" u="sng">
                <a:solidFill>
                  <a:srgbClr val="A50021"/>
                </a:solidFill>
                <a:effectLst>
                  <a:outerShdw blurRad="38100" dist="38100" dir="2700000" algn="tl">
                    <a:srgbClr val="C0C0C0"/>
                  </a:outerShdw>
                </a:effectLst>
              </a:rPr>
              <a:t>:</a:t>
            </a:r>
            <a:r>
              <a:rPr lang="en-US" altLang="en-US" sz="1600"/>
              <a:t>  </a:t>
            </a:r>
            <a:r>
              <a:rPr lang="en-US" altLang="en-US" sz="1600" b="0"/>
              <a:t>Impact results based purely off of visitor expenditures</a:t>
            </a:r>
          </a:p>
          <a:p>
            <a:pPr>
              <a:lnSpc>
                <a:spcPct val="80000"/>
              </a:lnSpc>
            </a:pPr>
            <a:r>
              <a:rPr lang="en-US" altLang="en-US" sz="1600" i="1" u="sng">
                <a:solidFill>
                  <a:srgbClr val="A50021"/>
                </a:solidFill>
                <a:effectLst>
                  <a:outerShdw blurRad="38100" dist="38100" dir="2700000" algn="tl">
                    <a:srgbClr val="C0C0C0"/>
                  </a:outerShdw>
                </a:effectLst>
              </a:rPr>
              <a:t>Total Impact</a:t>
            </a:r>
            <a:r>
              <a:rPr lang="en-US" altLang="en-US" sz="1600" u="sng">
                <a:solidFill>
                  <a:srgbClr val="A50021"/>
                </a:solidFill>
                <a:effectLst>
                  <a:outerShdw blurRad="38100" dist="38100" dir="2700000" algn="tl">
                    <a:srgbClr val="C0C0C0"/>
                  </a:outerShdw>
                </a:effectLst>
              </a:rPr>
              <a:t>:</a:t>
            </a:r>
            <a:r>
              <a:rPr lang="en-US" altLang="en-US" sz="1600"/>
              <a:t>  </a:t>
            </a:r>
            <a:r>
              <a:rPr lang="en-US" altLang="en-US" sz="1600" b="0"/>
              <a:t>Impact results Include investment, government support, and expenditures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62" name="Picture 2" descr="ICEBERG"/>
          <p:cNvPicPr>
            <a:picLocks noChangeAspect="1" noChangeArrowheads="1"/>
          </p:cNvPicPr>
          <p:nvPr/>
        </p:nvPicPr>
        <p:blipFill>
          <a:blip r:embed="rId2" cstate="print"/>
          <a:srcRect t="15552" b="2777"/>
          <a:stretch>
            <a:fillRect/>
          </a:stretch>
        </p:blipFill>
        <p:spPr bwMode="auto">
          <a:xfrm>
            <a:off x="0" y="1066800"/>
            <a:ext cx="9144000" cy="5602288"/>
          </a:xfrm>
          <a:prstGeom prst="rect">
            <a:avLst/>
          </a:prstGeom>
          <a:noFill/>
        </p:spPr>
      </p:pic>
      <p:sp>
        <p:nvSpPr>
          <p:cNvPr id="911363" name="Rectangle 3"/>
          <p:cNvSpPr>
            <a:spLocks noChangeArrowheads="1"/>
          </p:cNvSpPr>
          <p:nvPr/>
        </p:nvSpPr>
        <p:spPr bwMode="auto">
          <a:xfrm>
            <a:off x="57150" y="3081338"/>
            <a:ext cx="4187825" cy="987425"/>
          </a:xfrm>
          <a:prstGeom prst="rect">
            <a:avLst/>
          </a:prstGeom>
          <a:noFill/>
          <a:ln w="9525">
            <a:noFill/>
            <a:miter lim="800000"/>
            <a:headEnd/>
            <a:tailEnd/>
          </a:ln>
          <a:effectLst/>
        </p:spPr>
        <p:txBody>
          <a:bodyPr/>
          <a:lstStyle/>
          <a:p>
            <a:pPr>
              <a:lnSpc>
                <a:spcPct val="90000"/>
              </a:lnSpc>
              <a:spcBef>
                <a:spcPct val="20000"/>
              </a:spcBef>
              <a:buClr>
                <a:srgbClr val="A50021"/>
              </a:buClr>
            </a:pPr>
            <a:r>
              <a:rPr lang="en-US" sz="2000">
                <a:solidFill>
                  <a:schemeClr val="bg1"/>
                </a:solidFill>
                <a:latin typeface="Arial Black" pitchFamily="34" charset="0"/>
              </a:rPr>
              <a:t>Travel &amp; Tourism Economy</a:t>
            </a:r>
          </a:p>
        </p:txBody>
      </p:sp>
      <p:sp>
        <p:nvSpPr>
          <p:cNvPr id="911364" name="Rectangle 4"/>
          <p:cNvSpPr>
            <a:spLocks noGrp="1" noChangeArrowheads="1"/>
          </p:cNvSpPr>
          <p:nvPr>
            <p:ph type="title"/>
          </p:nvPr>
        </p:nvSpPr>
        <p:spPr/>
        <p:txBody>
          <a:bodyPr/>
          <a:lstStyle/>
          <a:p>
            <a:r>
              <a:rPr lang="en-US" altLang="en-US"/>
              <a:t>T&amp;T Industry and Economy</a:t>
            </a:r>
          </a:p>
        </p:txBody>
      </p:sp>
      <p:sp>
        <p:nvSpPr>
          <p:cNvPr id="911365" name="Text Box 5"/>
          <p:cNvSpPr txBox="1">
            <a:spLocks noChangeArrowheads="1"/>
          </p:cNvSpPr>
          <p:nvPr/>
        </p:nvSpPr>
        <p:spPr bwMode="auto">
          <a:xfrm>
            <a:off x="1588" y="6070600"/>
            <a:ext cx="9142412" cy="350838"/>
          </a:xfrm>
          <a:prstGeom prst="rect">
            <a:avLst/>
          </a:prstGeom>
          <a:solidFill>
            <a:schemeClr val="bg1"/>
          </a:solidFill>
          <a:ln w="19050">
            <a:noFill/>
            <a:miter lim="800000"/>
            <a:headEnd/>
            <a:tailEnd/>
          </a:ln>
          <a:effectLst/>
        </p:spPr>
        <p:txBody>
          <a:bodyPr>
            <a:spAutoFit/>
          </a:bodyPr>
          <a:lstStyle/>
          <a:p>
            <a:pPr algn="ctr" eaLnBrk="0" hangingPunct="0"/>
            <a:r>
              <a:rPr lang="en-US" sz="1700" b="1"/>
              <a:t>The TSA provides both a narrow &amp; a broad understanding of the </a:t>
            </a:r>
            <a:r>
              <a:rPr lang="en-US" sz="1700" b="1" i="1"/>
              <a:t>Tourism “Industry”</a:t>
            </a:r>
          </a:p>
        </p:txBody>
      </p:sp>
      <p:sp>
        <p:nvSpPr>
          <p:cNvPr id="911366" name="Rectangle 6"/>
          <p:cNvSpPr>
            <a:spLocks noGrp="1" noChangeArrowheads="1"/>
          </p:cNvSpPr>
          <p:nvPr>
            <p:ph type="body" sz="half" idx="2"/>
          </p:nvPr>
        </p:nvSpPr>
        <p:spPr>
          <a:xfrm>
            <a:off x="38100" y="3071813"/>
            <a:ext cx="4187825" cy="987425"/>
          </a:xfrm>
        </p:spPr>
        <p:txBody>
          <a:bodyPr/>
          <a:lstStyle/>
          <a:p>
            <a:pPr marL="0" indent="0">
              <a:lnSpc>
                <a:spcPct val="90000"/>
              </a:lnSpc>
              <a:buFontTx/>
              <a:buNone/>
            </a:pPr>
            <a:r>
              <a:rPr lang="en-US" sz="2000" b="0">
                <a:solidFill>
                  <a:srgbClr val="A50021"/>
                </a:solidFill>
                <a:latin typeface="Arial Black" pitchFamily="34" charset="0"/>
              </a:rPr>
              <a:t>Travel &amp; Tourism Economy</a:t>
            </a:r>
            <a:endParaRPr lang="en-US" sz="2000" b="0">
              <a:latin typeface="Arial Black" pitchFamily="34" charset="0"/>
            </a:endParaRPr>
          </a:p>
          <a:p>
            <a:pPr marL="0" indent="0">
              <a:lnSpc>
                <a:spcPct val="90000"/>
              </a:lnSpc>
              <a:buFontTx/>
              <a:buNone/>
            </a:pPr>
            <a:r>
              <a:rPr lang="en-US" sz="1800">
                <a:solidFill>
                  <a:schemeClr val="bg1"/>
                </a:solidFill>
              </a:rPr>
              <a:t>The flow-through effect of travel demand across the economy</a:t>
            </a:r>
          </a:p>
        </p:txBody>
      </p:sp>
      <p:sp>
        <p:nvSpPr>
          <p:cNvPr id="911367" name="Rectangle 7"/>
          <p:cNvSpPr>
            <a:spLocks noChangeArrowheads="1"/>
          </p:cNvSpPr>
          <p:nvPr/>
        </p:nvSpPr>
        <p:spPr bwMode="auto">
          <a:xfrm>
            <a:off x="28575" y="1412875"/>
            <a:ext cx="4692650" cy="987425"/>
          </a:xfrm>
          <a:prstGeom prst="rect">
            <a:avLst/>
          </a:prstGeom>
          <a:noFill/>
          <a:ln w="9525">
            <a:noFill/>
            <a:miter lim="800000"/>
            <a:headEnd/>
            <a:tailEnd/>
          </a:ln>
          <a:effectLst/>
        </p:spPr>
        <p:txBody>
          <a:bodyPr/>
          <a:lstStyle/>
          <a:p>
            <a:pPr>
              <a:lnSpc>
                <a:spcPct val="90000"/>
              </a:lnSpc>
              <a:spcBef>
                <a:spcPct val="20000"/>
              </a:spcBef>
              <a:buClr>
                <a:srgbClr val="A50021"/>
              </a:buClr>
            </a:pPr>
            <a:r>
              <a:rPr lang="en-US" sz="2000">
                <a:solidFill>
                  <a:srgbClr val="A50021"/>
                </a:solidFill>
                <a:latin typeface="Arial Black" pitchFamily="34" charset="0"/>
              </a:rPr>
              <a:t>Travel &amp; Tourism Industry</a:t>
            </a:r>
            <a:endParaRPr lang="en-US" sz="2000">
              <a:latin typeface="Arial Black" pitchFamily="34" charset="0"/>
            </a:endParaRPr>
          </a:p>
          <a:p>
            <a:pPr>
              <a:lnSpc>
                <a:spcPct val="90000"/>
              </a:lnSpc>
              <a:spcBef>
                <a:spcPct val="20000"/>
              </a:spcBef>
              <a:buClr>
                <a:srgbClr val="A50021"/>
              </a:buClr>
            </a:pPr>
            <a:r>
              <a:rPr lang="en-US" b="1">
                <a:solidFill>
                  <a:schemeClr val="bg1"/>
                </a:solidFill>
              </a:rPr>
              <a:t>The direct effect of  travel demand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J_Template2007">
  <a:themeElements>
    <a:clrScheme name="NJ_Template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_Template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J_Template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_Template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_Template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_Template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_Template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_Template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_Template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_Template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_Template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_Template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_Template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_Template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24265</TotalTime>
  <Words>5954</Words>
  <Application>Microsoft Office PowerPoint</Application>
  <PresentationFormat>On-screen Show (4:3)</PresentationFormat>
  <Paragraphs>1763</Paragraphs>
  <Slides>54</Slides>
  <Notes>3</Notes>
  <HiddenSlides>4</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NJ_Template2007</vt:lpstr>
      <vt:lpstr>Rhode Island and US Tourism:   Finally, Some Good News  November 8, 2011  </vt:lpstr>
      <vt:lpstr>Slide 2</vt:lpstr>
      <vt:lpstr>About IHS Global Insight:</vt:lpstr>
      <vt:lpstr>Travel and Tourism Expertise</vt:lpstr>
      <vt:lpstr>Tourism Satellite Accounting</vt:lpstr>
      <vt:lpstr>Benefits of a TSA</vt:lpstr>
      <vt:lpstr>TSA and Tourism Economic Impact Client Examples</vt:lpstr>
      <vt:lpstr>Tourism Economic Impact: Definitions</vt:lpstr>
      <vt:lpstr>T&amp;T Industry and Economy</vt:lpstr>
      <vt:lpstr>Rhode Island Tourism Economic Impact - Definitions</vt:lpstr>
      <vt:lpstr>Slide 11</vt:lpstr>
      <vt:lpstr>State Overview: 2010 Totals At A Glance</vt:lpstr>
      <vt:lpstr>Industry Structure:  Definitions</vt:lpstr>
      <vt:lpstr>State Overview:  Tourism and Under 50Mile Visitors – 2010 vs. 2009</vt:lpstr>
      <vt:lpstr>Why Are the 2009 Figures Revised From Last Year?  </vt:lpstr>
      <vt:lpstr>Total Tourism (TSA) Expenditures</vt:lpstr>
      <vt:lpstr>Visitors to Rhode Island*</vt:lpstr>
      <vt:lpstr>Finally, Some Positive Numbers</vt:lpstr>
      <vt:lpstr>Tourism Remains Acutely Affected By Recession…</vt:lpstr>
      <vt:lpstr>Total Impact of Tourism</vt:lpstr>
      <vt:lpstr>Sources of Tourism Expenditures</vt:lpstr>
      <vt:lpstr>Breaking Down Tourism Expenditures – $3.56 Billion</vt:lpstr>
      <vt:lpstr>Category Distribution of Expenditures</vt:lpstr>
      <vt:lpstr>Entertainment Spending Detail - TSA + Under 50Mile </vt:lpstr>
      <vt:lpstr>Transportation Detail - TSA + Under 50Mile </vt:lpstr>
      <vt:lpstr>Core Tourism</vt:lpstr>
      <vt:lpstr>Core Tourism – Gross State Product</vt:lpstr>
      <vt:lpstr>Core Tourism Impact – Composition</vt:lpstr>
      <vt:lpstr>Core Tourism – Employment</vt:lpstr>
      <vt:lpstr>Ranking Core Tourism – Employment</vt:lpstr>
      <vt:lpstr>Total Rhode Island Tourism Employment fell marginally by 0.7% in 2010</vt:lpstr>
      <vt:lpstr>Non-Core Tourism – Indirect Benefits</vt:lpstr>
      <vt:lpstr>Non-Core Tourism – Construction Benefits</vt:lpstr>
      <vt:lpstr>Tourism Generated $930M in Total Tax Revenue in 2010</vt:lpstr>
      <vt:lpstr>State and Local Government Revenue</vt:lpstr>
      <vt:lpstr>How Important?</vt:lpstr>
      <vt:lpstr>Slide 37</vt:lpstr>
      <vt:lpstr>Regional Distribution of Tourism</vt:lpstr>
      <vt:lpstr>Regional TSA + Under 50Mile Expenditures</vt:lpstr>
      <vt:lpstr>Regional TSA Tourism Expenditures</vt:lpstr>
      <vt:lpstr>Regional Share of Statewide TSA + Under 50Mile Expenditures</vt:lpstr>
      <vt:lpstr>Regional Share of Statewide TSA + Under 50Mile Expenditures</vt:lpstr>
      <vt:lpstr>Regional Share of Statewide TSA Tourism</vt:lpstr>
      <vt:lpstr>Regional Share of Statewide TSA Tourism</vt:lpstr>
      <vt:lpstr>TSA + Under 50Mile Growth Rates by Region for 2010</vt:lpstr>
      <vt:lpstr>TSA Tourism Growth Rates by Region for 2010</vt:lpstr>
      <vt:lpstr>Regional Share of Statewide TSA + Under 50Mile Visitation</vt:lpstr>
      <vt:lpstr>Regional Share of Statewide TSA Tourism Visitation</vt:lpstr>
      <vt:lpstr>Regional Growth in Expenditures 2009 - 2010</vt:lpstr>
      <vt:lpstr>Slide 50</vt:lpstr>
      <vt:lpstr>New England Is Ahead of the Curve, but Slow Growth Ahead</vt:lpstr>
      <vt:lpstr>Economic Recovery Will Pick Up Steam Going Forward</vt:lpstr>
      <vt:lpstr>Slide 53</vt:lpstr>
      <vt:lpstr>Thank You!</vt:lpstr>
    </vt:vector>
  </TitlesOfParts>
  <Company>Global Insight,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and Agenda Slides</dc:title>
  <dc:subject>Templates</dc:subject>
  <dc:creator>Alianna Inzana</dc:creator>
  <cp:keywords>Covers, Agenda, Template</cp:keywords>
  <cp:lastModifiedBy>Norton, Shane</cp:lastModifiedBy>
  <cp:revision>609</cp:revision>
  <cp:lastPrinted>2002-11-25T16:50:49Z</cp:lastPrinted>
  <dcterms:created xsi:type="dcterms:W3CDTF">2002-10-02T18:20:43Z</dcterms:created>
  <dcterms:modified xsi:type="dcterms:W3CDTF">2011-11-14T22:18:07Z</dcterms:modified>
  <cp:category/>
</cp:coreProperties>
</file>