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57" r:id="rId2"/>
    <p:sldId id="258" r:id="rId3"/>
    <p:sldId id="259" r:id="rId4"/>
    <p:sldId id="296" r:id="rId5"/>
    <p:sldId id="307" r:id="rId6"/>
    <p:sldId id="308" r:id="rId7"/>
    <p:sldId id="269" r:id="rId8"/>
    <p:sldId id="286" r:id="rId9"/>
    <p:sldId id="277" r:id="rId10"/>
    <p:sldId id="289" r:id="rId11"/>
    <p:sldId id="300" r:id="rId12"/>
    <p:sldId id="309" r:id="rId13"/>
    <p:sldId id="310" r:id="rId14"/>
    <p:sldId id="287" r:id="rId15"/>
    <p:sldId id="312" r:id="rId16"/>
    <p:sldId id="313" r:id="rId17"/>
    <p:sldId id="317" r:id="rId18"/>
    <p:sldId id="318" r:id="rId19"/>
    <p:sldId id="316" r:id="rId20"/>
    <p:sldId id="319" r:id="rId21"/>
    <p:sldId id="320" r:id="rId22"/>
    <p:sldId id="288" r:id="rId23"/>
    <p:sldId id="298" r:id="rId24"/>
    <p:sldId id="299" r:id="rId25"/>
    <p:sldId id="291" r:id="rId26"/>
    <p:sldId id="293" r:id="rId27"/>
    <p:sldId id="294" r:id="rId28"/>
    <p:sldId id="295" r:id="rId29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FE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44" autoAdjust="0"/>
    <p:restoredTop sz="94660" autoAdjust="0"/>
  </p:normalViewPr>
  <p:slideViewPr>
    <p:cSldViewPr>
      <p:cViewPr varScale="1">
        <p:scale>
          <a:sx n="74" d="100"/>
          <a:sy n="74" d="100"/>
        </p:scale>
        <p:origin x="-112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3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72D368-C6DF-4A74-8924-5B962A26E8B1}" type="datetimeFigureOut">
              <a:rPr lang="en-US" smtClean="0"/>
              <a:pPr/>
              <a:t>5/12/2015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375B04-D2DA-4B7E-96DD-E7A17397C3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043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75B04-D2DA-4B7E-96DD-E7A17397C38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75B04-D2DA-4B7E-96DD-E7A17397C384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75B04-D2DA-4B7E-96DD-E7A17397C384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75B04-D2DA-4B7E-96DD-E7A17397C384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75B04-D2DA-4B7E-96DD-E7A17397C384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75B04-D2DA-4B7E-96DD-E7A17397C384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75B04-D2DA-4B7E-96DD-E7A17397C384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75B04-D2DA-4B7E-96DD-E7A17397C384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75B04-D2DA-4B7E-96DD-E7A17397C384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75B04-D2DA-4B7E-96DD-E7A17397C384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75B04-D2DA-4B7E-96DD-E7A17397C384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75B04-D2DA-4B7E-96DD-E7A17397C384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75B04-D2DA-4B7E-96DD-E7A17397C384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75B04-D2DA-4B7E-96DD-E7A17397C384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75B04-D2DA-4B7E-96DD-E7A17397C384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75B04-D2DA-4B7E-96DD-E7A17397C384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75B04-D2DA-4B7E-96DD-E7A17397C384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75B04-D2DA-4B7E-96DD-E7A17397C384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75B04-D2DA-4B7E-96DD-E7A17397C384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17" name="副标题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日期占位符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D0DEB-EFC2-4C73-AFE5-222876D526EB}" type="datetimeFigureOut">
              <a:rPr lang="zh-CN" altLang="en-US"/>
              <a:pPr>
                <a:defRPr/>
              </a:pPr>
              <a:t>2015/5/12</a:t>
            </a:fld>
            <a:endParaRPr lang="zh-CN" altLang="en-US"/>
          </a:p>
        </p:txBody>
      </p:sp>
      <p:sp>
        <p:nvSpPr>
          <p:cNvPr id="5" name="页脚占位符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AEAF6B-3334-4A56-B636-7F365BAA906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698EEE-56D9-41EF-A95B-F4B2C9C3C633}" type="datetimeFigureOut">
              <a:rPr lang="zh-CN" altLang="en-US"/>
              <a:pPr>
                <a:defRPr/>
              </a:pPr>
              <a:t>2015/5/12</a:t>
            </a:fld>
            <a:endParaRPr lang="zh-CN" altLang="en-US"/>
          </a:p>
        </p:txBody>
      </p:sp>
      <p:sp>
        <p:nvSpPr>
          <p:cNvPr id="5" name="页脚占位符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C4F1AE-9E73-4E31-A282-474356DEFF0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7FC1B4-9B79-4A59-9711-41A58BB7736E}" type="datetimeFigureOut">
              <a:rPr lang="zh-CN" altLang="en-US"/>
              <a:pPr>
                <a:defRPr/>
              </a:pPr>
              <a:t>2015/5/12</a:t>
            </a:fld>
            <a:endParaRPr lang="zh-CN" altLang="en-US"/>
          </a:p>
        </p:txBody>
      </p:sp>
      <p:sp>
        <p:nvSpPr>
          <p:cNvPr id="5" name="页脚占位符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FB65D3-817B-453E-9EC4-9BF277A9C9E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746C2-29D3-437E-94D1-686A40A83A2B}" type="datetimeFigureOut">
              <a:rPr lang="zh-CN" altLang="en-US"/>
              <a:pPr>
                <a:defRPr/>
              </a:pPr>
              <a:t>2015/5/12</a:t>
            </a:fld>
            <a:endParaRPr lang="zh-CN" altLang="en-US"/>
          </a:p>
        </p:txBody>
      </p:sp>
      <p:sp>
        <p:nvSpPr>
          <p:cNvPr id="5" name="页脚占位符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A89925-B78E-4952-874D-6167A2E0C2D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08B9FF-B96D-464C-BCB6-BB282F0E9985}" type="datetimeFigureOut">
              <a:rPr lang="zh-CN" altLang="en-US"/>
              <a:pPr>
                <a:defRPr/>
              </a:pPr>
              <a:t>2015/5/12</a:t>
            </a:fld>
            <a:endParaRPr lang="zh-CN" altLang="en-US"/>
          </a:p>
        </p:txBody>
      </p:sp>
      <p:sp>
        <p:nvSpPr>
          <p:cNvPr id="5" name="页脚占位符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FBC62D-F44C-4859-BAEA-C8A982A4D29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日期占位符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44F88D-FCA2-411C-AED4-6D31BF2C14AF}" type="datetimeFigureOut">
              <a:rPr lang="zh-CN" altLang="en-US"/>
              <a:pPr>
                <a:defRPr/>
              </a:pPr>
              <a:t>2015/5/12</a:t>
            </a:fld>
            <a:endParaRPr lang="zh-CN" altLang="en-US"/>
          </a:p>
        </p:txBody>
      </p:sp>
      <p:sp>
        <p:nvSpPr>
          <p:cNvPr id="6" name="页脚占位符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709F15-1F88-44DE-BC19-FF9488C6A5D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日期占位符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265CEC-1691-4E7F-8923-589833DE3849}" type="datetimeFigureOut">
              <a:rPr lang="zh-CN" altLang="en-US"/>
              <a:pPr>
                <a:defRPr/>
              </a:pPr>
              <a:t>2015/5/12</a:t>
            </a:fld>
            <a:endParaRPr lang="zh-CN" altLang="en-US"/>
          </a:p>
        </p:txBody>
      </p:sp>
      <p:sp>
        <p:nvSpPr>
          <p:cNvPr id="8" name="页脚占位符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610882-07DF-4E75-94F1-EFCB7D87CBF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日期占位符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0EC80-5515-49A2-9D32-B258E5660FA7}" type="datetimeFigureOut">
              <a:rPr lang="zh-CN" altLang="en-US"/>
              <a:pPr>
                <a:defRPr/>
              </a:pPr>
              <a:t>2015/5/12</a:t>
            </a:fld>
            <a:endParaRPr lang="zh-CN" altLang="en-US"/>
          </a:p>
        </p:txBody>
      </p:sp>
      <p:sp>
        <p:nvSpPr>
          <p:cNvPr id="4" name="页脚占位符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8BC5B2-6B43-46F0-A0A2-D3C8BD55729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911301-8BFD-41B1-94BC-42242FEE381B}" type="datetimeFigureOut">
              <a:rPr lang="zh-CN" altLang="en-US"/>
              <a:pPr>
                <a:defRPr/>
              </a:pPr>
              <a:t>2015/5/12</a:t>
            </a:fld>
            <a:endParaRPr lang="zh-CN" altLang="en-US"/>
          </a:p>
        </p:txBody>
      </p:sp>
      <p:sp>
        <p:nvSpPr>
          <p:cNvPr id="3" name="页脚占位符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A9BBD0-E632-4E77-99B6-B35A9D381F3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日期占位符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0A82C5-B047-43F3-A3B8-EF6E25EDCA3D}" type="datetimeFigureOut">
              <a:rPr lang="zh-CN" altLang="en-US"/>
              <a:pPr>
                <a:defRPr/>
              </a:pPr>
              <a:t>2015/5/12</a:t>
            </a:fld>
            <a:endParaRPr lang="zh-CN" altLang="en-US"/>
          </a:p>
        </p:txBody>
      </p:sp>
      <p:sp>
        <p:nvSpPr>
          <p:cNvPr id="6" name="页脚占位符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C3A169-1F27-43E4-AE2D-F9C0108C143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单圆角矩形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直角三角形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任意多边形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8" name="任意多边形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zh-CN" altLang="en-US" noProof="0" smtClean="0"/>
              <a:t>单击图标添加图片</a:t>
            </a:r>
            <a:endParaRPr lang="en-US" noProof="0" dirty="0"/>
          </a:p>
        </p:txBody>
      </p:sp>
      <p:sp>
        <p:nvSpPr>
          <p:cNvPr id="9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1414BE-FFF9-44AF-95C9-29E4F6B17B34}" type="datetimeFigureOut">
              <a:rPr lang="zh-CN" altLang="en-US"/>
              <a:pPr>
                <a:defRPr/>
              </a:pPr>
              <a:t>2015/5/12</a:t>
            </a:fld>
            <a:endParaRPr lang="zh-CN" altLang="en-US"/>
          </a:p>
        </p:txBody>
      </p:sp>
      <p:sp>
        <p:nvSpPr>
          <p:cNvPr id="10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99840-4D4D-4E21-8321-FC449D2CA25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8" name="任意多边形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1028" name="标题占位符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en-US" smtClean="0"/>
          </a:p>
        </p:txBody>
      </p:sp>
      <p:sp>
        <p:nvSpPr>
          <p:cNvPr id="1029" name="文本占位符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smtClean="0"/>
          </a:p>
        </p:txBody>
      </p:sp>
      <p:sp>
        <p:nvSpPr>
          <p:cNvPr id="10" name="日期占位符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6637075F-9862-45A6-BE0E-2EE701799606}" type="datetimeFigureOut">
              <a:rPr lang="zh-CN" altLang="en-US"/>
              <a:pPr>
                <a:defRPr/>
              </a:pPr>
              <a:t>2015/5/12</a:t>
            </a:fld>
            <a:endParaRPr lang="zh-CN" altLang="en-US"/>
          </a:p>
        </p:txBody>
      </p:sp>
      <p:sp>
        <p:nvSpPr>
          <p:cNvPr id="22" name="页脚占位符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4FFAACCE-018B-40CD-9E3E-7F98E8602FE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  <p:grpSp>
        <p:nvGrpSpPr>
          <p:cNvPr id="1033" name="组合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任意多边形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13" name="任意多边形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72" r:id="rId9"/>
    <p:sldLayoutId id="2147483663" r:id="rId10"/>
    <p:sldLayoutId id="214748366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隶书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隶书"/>
          <a:cs typeface="隶书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隶书"/>
          <a:cs typeface="隶书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隶书"/>
          <a:cs typeface="隶书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隶书"/>
          <a:cs typeface="隶书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隶书"/>
          <a:cs typeface="隶书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隶书"/>
          <a:cs typeface="隶书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隶书"/>
          <a:cs typeface="隶书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隶书"/>
          <a:cs typeface="隶书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8.xml"/><Relationship Id="rId4" Type="http://schemas.openxmlformats.org/officeDocument/2006/relationships/slide" Target="slide2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472" y="1928802"/>
            <a:ext cx="7851648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500" dirty="0" smtClean="0"/>
              <a:t/>
            </a:r>
            <a:br>
              <a:rPr lang="en-US" sz="4500" dirty="0" smtClean="0"/>
            </a:br>
            <a:r>
              <a:rPr lang="en-US" sz="4500" dirty="0" smtClean="0"/>
              <a:t/>
            </a:r>
            <a:br>
              <a:rPr lang="en-US" sz="4500" dirty="0" smtClean="0"/>
            </a:br>
            <a:r>
              <a:rPr lang="en-US" sz="4500" dirty="0" smtClean="0"/>
              <a:t/>
            </a:r>
            <a:br>
              <a:rPr lang="en-US" sz="4500" dirty="0" smtClean="0"/>
            </a:br>
            <a:r>
              <a:rPr lang="en-US" sz="4500" dirty="0" smtClean="0"/>
              <a:t/>
            </a:r>
            <a:br>
              <a:rPr lang="en-US" sz="4500" dirty="0" smtClean="0"/>
            </a:br>
            <a:r>
              <a:rPr lang="en-US" sz="6700" dirty="0" smtClean="0">
                <a:solidFill>
                  <a:schemeClr val="accent2"/>
                </a:solidFill>
              </a:rPr>
              <a:t> </a:t>
            </a:r>
            <a:r>
              <a:rPr lang="en-US" sz="6000" dirty="0" smtClean="0"/>
              <a:t>Minor League Baseball and Local Economic Development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034" y="4653136"/>
            <a:ext cx="7854696" cy="957092"/>
          </a:xfrm>
        </p:spPr>
        <p:txBody>
          <a:bodyPr>
            <a:noAutofit/>
          </a:bodyPr>
          <a:lstStyle/>
          <a:p>
            <a:pPr marR="36576" algn="ctr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en-US" sz="2800" dirty="0" smtClean="0">
                <a:ln>
                  <a:solidFill>
                    <a:schemeClr val="bg2"/>
                  </a:solidFill>
                </a:ln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Victor Matheson, College of the Holy Cross</a:t>
            </a:r>
          </a:p>
        </p:txBody>
      </p:sp>
      <p:sp>
        <p:nvSpPr>
          <p:cNvPr id="21511" name="Text Box 8"/>
          <p:cNvSpPr txBox="1">
            <a:spLocks noChangeArrowheads="1"/>
          </p:cNvSpPr>
          <p:nvPr/>
        </p:nvSpPr>
        <p:spPr bwMode="auto">
          <a:xfrm>
            <a:off x="357188" y="6000750"/>
            <a:ext cx="81438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600" dirty="0" smtClean="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</a:rPr>
              <a:t>Blackstone Valley Tourism Council, May 2015</a:t>
            </a:r>
            <a:endParaRPr lang="en-US" sz="1600" dirty="0">
              <a:solidFill>
                <a:schemeClr val="tx1">
                  <a:lumMod val="85000"/>
                </a:schemeClr>
              </a:solidFill>
              <a:latin typeface="+mn-lt"/>
              <a:ea typeface="+mn-ea"/>
            </a:endParaRPr>
          </a:p>
          <a:p>
            <a:pPr algn="r" fontAlgn="auto">
              <a:spcBef>
                <a:spcPct val="50000"/>
              </a:spcBef>
              <a:spcAft>
                <a:spcPts val="0"/>
              </a:spcAft>
              <a:defRPr/>
            </a:pPr>
            <a:endParaRPr lang="en-US" sz="1600" dirty="0">
              <a:solidFill>
                <a:schemeClr val="tx1">
                  <a:lumMod val="85000"/>
                </a:schemeClr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92395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altLang="zh-CN" dirty="0" smtClean="0">
                <a:cs typeface="+mj-cs"/>
              </a:rPr>
              <a:t>The reality –  U.S. Cellular Park</a:t>
            </a:r>
            <a:endParaRPr lang="zh-CN" altLang="en-US" dirty="0">
              <a:cs typeface="+mj-cs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935162"/>
            <a:ext cx="8229600" cy="4086125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en-US" dirty="0" smtClean="0">
                <a:ea typeface="宋体" pitchFamily="2" charset="-122"/>
              </a:rPr>
              <a:t>	</a:t>
            </a:r>
            <a:endParaRPr lang="zh-CN" altLang="en-US" dirty="0" smtClean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55576" y="3861048"/>
            <a:ext cx="79295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zh-CN" altLang="en-US" dirty="0">
              <a:latin typeface="Constantia" pitchFamily="18" charset="0"/>
            </a:endParaRPr>
          </a:p>
        </p:txBody>
      </p:sp>
      <p:pic>
        <p:nvPicPr>
          <p:cNvPr id="6" name="Picture 5" descr="Comiske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9632" y="1700808"/>
            <a:ext cx="6696744" cy="49148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92395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altLang="zh-CN" dirty="0" smtClean="0">
                <a:cs typeface="+mj-cs"/>
              </a:rPr>
              <a:t>The reality –  </a:t>
            </a:r>
            <a:r>
              <a:rPr lang="en-US" altLang="zh-CN" dirty="0" smtClean="0">
                <a:cs typeface="+mj-cs"/>
              </a:rPr>
              <a:t>McCoy Stadium</a:t>
            </a:r>
            <a:endParaRPr lang="zh-CN" altLang="en-US" dirty="0">
              <a:cs typeface="+mj-cs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935162"/>
            <a:ext cx="8229600" cy="4086125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en-US" dirty="0" smtClean="0">
                <a:ea typeface="宋体" pitchFamily="2" charset="-122"/>
              </a:rPr>
              <a:t>	</a:t>
            </a:r>
            <a:endParaRPr lang="zh-CN" altLang="en-US" dirty="0" smtClean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55576" y="3861048"/>
            <a:ext cx="79295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zh-CN" altLang="en-US" dirty="0">
              <a:latin typeface="Constantia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876744"/>
            <a:ext cx="7560840" cy="4267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781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92395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altLang="zh-CN" dirty="0" smtClean="0">
                <a:cs typeface="+mj-cs"/>
              </a:rPr>
              <a:t>The reality –  </a:t>
            </a:r>
            <a:r>
              <a:rPr lang="en-US" altLang="zh-CN" dirty="0" smtClean="0">
                <a:cs typeface="+mj-cs"/>
              </a:rPr>
              <a:t>Lehigh </a:t>
            </a:r>
            <a:r>
              <a:rPr lang="en-US" altLang="zh-CN" dirty="0" err="1" smtClean="0">
                <a:cs typeface="+mj-cs"/>
              </a:rPr>
              <a:t>Ironpigs</a:t>
            </a:r>
            <a:endParaRPr lang="zh-CN" altLang="en-US" dirty="0">
              <a:cs typeface="+mj-cs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935162"/>
            <a:ext cx="8229600" cy="4086125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en-US" dirty="0" smtClean="0">
                <a:ea typeface="宋体" pitchFamily="2" charset="-122"/>
              </a:rPr>
              <a:t>	</a:t>
            </a:r>
            <a:endParaRPr lang="zh-CN" altLang="en-US" dirty="0" smtClean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55576" y="3861048"/>
            <a:ext cx="79295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zh-CN" altLang="en-US" dirty="0">
              <a:latin typeface="Constantia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957" y="1922279"/>
            <a:ext cx="7422077" cy="4175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997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92395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altLang="zh-CN" dirty="0" smtClean="0">
                <a:cs typeface="+mj-cs"/>
              </a:rPr>
              <a:t>The reality –  </a:t>
            </a:r>
            <a:r>
              <a:rPr lang="en-US" altLang="zh-CN" dirty="0" smtClean="0">
                <a:cs typeface="+mj-cs"/>
              </a:rPr>
              <a:t>Gwinnett</a:t>
            </a:r>
            <a:endParaRPr lang="zh-CN" altLang="en-US" dirty="0">
              <a:cs typeface="+mj-cs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935162"/>
            <a:ext cx="8229600" cy="4086125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en-US" dirty="0" smtClean="0">
                <a:ea typeface="宋体" pitchFamily="2" charset="-122"/>
              </a:rPr>
              <a:t>	</a:t>
            </a:r>
            <a:endParaRPr lang="zh-CN" altLang="en-US" dirty="0" smtClean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55576" y="3861048"/>
            <a:ext cx="79295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zh-CN" altLang="en-US" dirty="0">
              <a:latin typeface="Constantia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261" y="1922279"/>
            <a:ext cx="7399469" cy="4175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997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altLang="zh-CN" dirty="0" smtClean="0">
                <a:cs typeface="+mj-cs"/>
              </a:rPr>
              <a:t>What does stadium do for team?</a:t>
            </a:r>
            <a:endParaRPr lang="zh-CN" altLang="en-US" dirty="0">
              <a:cs typeface="+mj-cs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935162"/>
            <a:ext cx="8229600" cy="4374157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en-US" dirty="0" smtClean="0">
                <a:ea typeface="宋体" pitchFamily="2" charset="-122"/>
              </a:rPr>
              <a:t>	</a:t>
            </a:r>
          </a:p>
          <a:p>
            <a:r>
              <a:rPr lang="en-US" altLang="zh-CN" dirty="0" smtClean="0">
                <a:ea typeface="宋体" pitchFamily="2" charset="-122"/>
              </a:rPr>
              <a:t>New AAA stadiums raise attendance by 2,200 in 1</a:t>
            </a:r>
            <a:r>
              <a:rPr lang="en-US" altLang="zh-CN" baseline="30000" dirty="0" smtClean="0">
                <a:ea typeface="宋体" pitchFamily="2" charset="-122"/>
              </a:rPr>
              <a:t>st</a:t>
            </a:r>
            <a:r>
              <a:rPr lang="en-US" altLang="zh-CN" dirty="0" smtClean="0">
                <a:ea typeface="宋体" pitchFamily="2" charset="-122"/>
              </a:rPr>
              <a:t> year.</a:t>
            </a:r>
          </a:p>
          <a:p>
            <a:r>
              <a:rPr lang="en-US" altLang="zh-CN" dirty="0" smtClean="0">
                <a:ea typeface="宋体" pitchFamily="2" charset="-122"/>
              </a:rPr>
              <a:t>By year 10, attendance bump down to 250/game.</a:t>
            </a:r>
          </a:p>
          <a:p>
            <a:r>
              <a:rPr lang="en-US" altLang="zh-CN" dirty="0" smtClean="0">
                <a:ea typeface="宋体" pitchFamily="2" charset="-122"/>
              </a:rPr>
              <a:t>880,000 total bump over 10 years. </a:t>
            </a:r>
          </a:p>
          <a:p>
            <a:endParaRPr lang="en-US" altLang="zh-CN" dirty="0">
              <a:ea typeface="宋体" pitchFamily="2" charset="-122"/>
            </a:endParaRPr>
          </a:p>
          <a:p>
            <a:r>
              <a:rPr lang="en-US" altLang="zh-CN" dirty="0" smtClean="0">
                <a:ea typeface="宋体" pitchFamily="2" charset="-122"/>
              </a:rPr>
              <a:t>Ticket prices rise $1.60 in first year (about +20%).</a:t>
            </a:r>
          </a:p>
          <a:p>
            <a:endParaRPr lang="en-US" altLang="zh-CN" dirty="0">
              <a:ea typeface="宋体" pitchFamily="2" charset="-122"/>
            </a:endParaRPr>
          </a:p>
          <a:p>
            <a:r>
              <a:rPr lang="en-US" altLang="zh-CN" dirty="0" smtClean="0">
                <a:ea typeface="宋体" pitchFamily="2" charset="-122"/>
              </a:rPr>
              <a:t>Total revenues increase $2.7 million/year</a:t>
            </a:r>
          </a:p>
          <a:p>
            <a:endParaRPr lang="en-US" altLang="zh-CN" dirty="0">
              <a:ea typeface="宋体" pitchFamily="2" charset="-122"/>
            </a:endParaRPr>
          </a:p>
          <a:p>
            <a:endParaRPr lang="zh-CN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altLang="zh-CN" dirty="0" smtClean="0">
                <a:cs typeface="+mj-cs"/>
              </a:rPr>
              <a:t>Stadium comparisons</a:t>
            </a:r>
            <a:endParaRPr lang="zh-CN" altLang="en-US" dirty="0">
              <a:cs typeface="+mj-cs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935162"/>
            <a:ext cx="8229600" cy="4374157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Andy Zimbalist - "</a:t>
            </a:r>
            <a:r>
              <a:rPr lang="en-US" dirty="0"/>
              <a:t>aggressive," but "not </a:t>
            </a:r>
            <a:r>
              <a:rPr lang="en-US" dirty="0" smtClean="0"/>
              <a:t>outlandish.”</a:t>
            </a:r>
            <a:endParaRPr lang="en-US" altLang="zh-CN" dirty="0" smtClean="0">
              <a:ea typeface="宋体" pitchFamily="2" charset="-122"/>
            </a:endParaRPr>
          </a:p>
          <a:p>
            <a:pPr>
              <a:buFont typeface="Wingdings 2" pitchFamily="18" charset="2"/>
              <a:buNone/>
            </a:pPr>
            <a:endParaRPr lang="en-US" altLang="zh-CN" dirty="0" smtClean="0">
              <a:ea typeface="宋体" pitchFamily="2" charset="-122"/>
            </a:endParaRPr>
          </a:p>
          <a:p>
            <a:pPr>
              <a:buFont typeface="Wingdings 2" pitchFamily="18" charset="2"/>
              <a:buNone/>
            </a:pPr>
            <a:r>
              <a:rPr lang="en-US" altLang="zh-CN" dirty="0" smtClean="0">
                <a:ea typeface="宋体" pitchFamily="2" charset="-122"/>
              </a:rPr>
              <a:t>Minor league teams vs. movie theaters</a:t>
            </a:r>
          </a:p>
          <a:p>
            <a:pPr>
              <a:buFont typeface="Wingdings 2" pitchFamily="18" charset="2"/>
              <a:buNone/>
            </a:pPr>
            <a:endParaRPr lang="en-US" altLang="zh-CN" dirty="0">
              <a:ea typeface="宋体" pitchFamily="2" charset="-122"/>
            </a:endParaRPr>
          </a:p>
          <a:p>
            <a:r>
              <a:rPr lang="en-US" altLang="zh-CN" dirty="0" err="1" smtClean="0">
                <a:ea typeface="宋体" pitchFamily="2" charset="-122"/>
              </a:rPr>
              <a:t>Pawsox</a:t>
            </a:r>
            <a:r>
              <a:rPr lang="en-US" altLang="zh-CN" dirty="0" smtClean="0">
                <a:ea typeface="宋体" pitchFamily="2" charset="-122"/>
              </a:rPr>
              <a:t>, 2014 – attendance 540,000</a:t>
            </a:r>
          </a:p>
          <a:p>
            <a:r>
              <a:rPr lang="en-US" altLang="zh-CN" dirty="0" smtClean="0">
                <a:ea typeface="宋体" pitchFamily="2" charset="-122"/>
              </a:rPr>
              <a:t>Average 16-screen Regal mega-</a:t>
            </a:r>
            <a:r>
              <a:rPr lang="en-US" altLang="zh-CN" dirty="0" err="1" smtClean="0">
                <a:ea typeface="宋体" pitchFamily="2" charset="-122"/>
              </a:rPr>
              <a:t>plex</a:t>
            </a:r>
            <a:r>
              <a:rPr lang="en-US" altLang="zh-CN" dirty="0" smtClean="0">
                <a:ea typeface="宋体" pitchFamily="2" charset="-122"/>
              </a:rPr>
              <a:t>, 2014 – 478,000</a:t>
            </a:r>
          </a:p>
          <a:p>
            <a:endParaRPr lang="en-US" altLang="zh-CN" dirty="0">
              <a:ea typeface="宋体" pitchFamily="2" charset="-122"/>
            </a:endParaRPr>
          </a:p>
          <a:p>
            <a:r>
              <a:rPr lang="en-US" altLang="zh-CN" dirty="0" smtClean="0">
                <a:ea typeface="宋体" pitchFamily="2" charset="-122"/>
              </a:rPr>
              <a:t>Are movie theaters exempt from sales tax, property tax, market value leases, etc.?</a:t>
            </a:r>
          </a:p>
          <a:p>
            <a:pPr>
              <a:buFont typeface="Wingdings 2" pitchFamily="18" charset="2"/>
              <a:buNone/>
            </a:pPr>
            <a:endParaRPr lang="en-US" altLang="zh-CN" dirty="0">
              <a:ea typeface="宋体" pitchFamily="2" charset="-122"/>
            </a:endParaRPr>
          </a:p>
          <a:p>
            <a:endParaRPr lang="zh-CN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162240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altLang="zh-CN" dirty="0" smtClean="0">
                <a:cs typeface="+mj-cs"/>
              </a:rPr>
              <a:t>Stadium comparisons</a:t>
            </a:r>
            <a:endParaRPr lang="zh-CN" altLang="en-US" dirty="0">
              <a:cs typeface="+mj-cs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935162"/>
            <a:ext cx="8229600" cy="4374157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en-US" altLang="zh-CN" dirty="0" smtClean="0">
                <a:ea typeface="宋体" pitchFamily="2" charset="-122"/>
              </a:rPr>
              <a:t>Minor league teams vs. factories</a:t>
            </a:r>
          </a:p>
          <a:p>
            <a:pPr>
              <a:buFont typeface="Wingdings 2" pitchFamily="18" charset="2"/>
              <a:buNone/>
            </a:pPr>
            <a:endParaRPr lang="en-US" altLang="zh-CN" dirty="0">
              <a:ea typeface="宋体" pitchFamily="2" charset="-122"/>
            </a:endParaRPr>
          </a:p>
          <a:p>
            <a:r>
              <a:rPr lang="en-US" altLang="zh-CN" dirty="0" err="1" smtClean="0">
                <a:ea typeface="宋体" pitchFamily="2" charset="-122"/>
              </a:rPr>
              <a:t>Pawsox</a:t>
            </a:r>
            <a:r>
              <a:rPr lang="en-US" altLang="zh-CN" dirty="0" smtClean="0">
                <a:ea typeface="宋体" pitchFamily="2" charset="-122"/>
              </a:rPr>
              <a:t>, 2015 – 30 full-time employees + 70 FTE game day workers = 100 jobs</a:t>
            </a:r>
          </a:p>
          <a:p>
            <a:r>
              <a:rPr lang="en-US" altLang="zh-CN" dirty="0" smtClean="0">
                <a:ea typeface="宋体" pitchFamily="2" charset="-122"/>
              </a:rPr>
              <a:t>$8 million annual subsidy or $80,000/job</a:t>
            </a:r>
          </a:p>
          <a:p>
            <a:endParaRPr lang="en-US" altLang="zh-CN" dirty="0">
              <a:ea typeface="宋体" pitchFamily="2" charset="-122"/>
            </a:endParaRPr>
          </a:p>
          <a:p>
            <a:r>
              <a:rPr lang="en-US" altLang="zh-CN" dirty="0" smtClean="0">
                <a:ea typeface="宋体" pitchFamily="2" charset="-122"/>
              </a:rPr>
              <a:t>South Carolina, 2015 - $500 million Volvo factory – 2,000 full-time employees</a:t>
            </a:r>
          </a:p>
          <a:p>
            <a:r>
              <a:rPr lang="en-US" altLang="zh-CN" dirty="0" smtClean="0">
                <a:ea typeface="宋体" pitchFamily="2" charset="-122"/>
              </a:rPr>
              <a:t>$7 million annual subsidy or $3,500/job</a:t>
            </a:r>
            <a:endParaRPr lang="en-US" altLang="zh-CN" dirty="0">
              <a:ea typeface="宋体" pitchFamily="2" charset="-122"/>
            </a:endParaRPr>
          </a:p>
          <a:p>
            <a:endParaRPr lang="zh-CN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13211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4096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altLang="zh-CN" dirty="0" smtClean="0">
                <a:cs typeface="+mj-cs"/>
              </a:rPr>
              <a:t>Where would </a:t>
            </a:r>
            <a:r>
              <a:rPr lang="en-US" altLang="zh-CN" dirty="0" err="1" smtClean="0">
                <a:cs typeface="+mj-cs"/>
              </a:rPr>
              <a:t>PawSox</a:t>
            </a:r>
            <a:r>
              <a:rPr lang="en-US" altLang="zh-CN" dirty="0" smtClean="0">
                <a:cs typeface="+mj-cs"/>
              </a:rPr>
              <a:t> go?</a:t>
            </a:r>
            <a:endParaRPr lang="zh-CN" altLang="en-US" dirty="0">
              <a:cs typeface="+mj-cs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4492026"/>
              </p:ext>
            </p:extLst>
          </p:nvPr>
        </p:nvGraphicFramePr>
        <p:xfrm>
          <a:off x="457200" y="1628803"/>
          <a:ext cx="8229600" cy="49925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2432"/>
                <a:gridCol w="2664296"/>
                <a:gridCol w="1944216"/>
                <a:gridCol w="1440160"/>
                <a:gridCol w="1378496"/>
              </a:tblGrid>
              <a:tr h="384042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sng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Rank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sng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City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sng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Population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sng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Baseball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sng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Other</a:t>
                      </a:r>
                    </a:p>
                  </a:txBody>
                  <a:tcPr marL="9525" marR="9525" marT="9525" marB="0" anchor="ctr"/>
                </a:tc>
              </a:tr>
              <a:tr h="3840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Cincinnati, OH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2,149,449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MLgB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</a:t>
                      </a:r>
                    </a:p>
                  </a:txBody>
                  <a:tcPr marL="9525" marR="9525" marT="9525" marB="0" anchor="ctr"/>
                </a:tc>
              </a:tr>
              <a:tr h="3840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Kansas City, 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MO-KS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2,071,133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MLB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Y/Y</a:t>
                      </a:r>
                    </a:p>
                  </a:txBody>
                  <a:tcPr marL="9525" marR="9525" marT="9525" marB="0" anchor="ctr"/>
                </a:tc>
              </a:tr>
              <a:tr h="3840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Las Vegas, NV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2,069,681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AAA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3840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Cleveland, OH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2,063,598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MLB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Y/Y</a:t>
                      </a:r>
                    </a:p>
                  </a:txBody>
                  <a:tcPr marL="9525" marR="9525" marT="9525" marB="0" anchor="ctr"/>
                </a:tc>
              </a:tr>
              <a:tr h="3840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Columbus, OH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1,994,536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AAA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Y/Y</a:t>
                      </a:r>
                    </a:p>
                  </a:txBody>
                  <a:tcPr marL="9525" marR="9525" marT="9525" marB="0" anchor="ctr"/>
                </a:tc>
              </a:tr>
              <a:tr h="3840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Indianapolis, IN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1,971,274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AAA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Y/Y</a:t>
                      </a:r>
                    </a:p>
                  </a:txBody>
                  <a:tcPr marL="9525" marR="9525" marT="9525" marB="0" anchor="ctr"/>
                </a:tc>
              </a:tr>
              <a:tr h="3840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San Jose, CA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1,952,872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Y/Y/Y</a:t>
                      </a:r>
                    </a:p>
                  </a:txBody>
                  <a:tcPr marL="9525" marR="9525" marT="9525" marB="0" anchor="ctr"/>
                </a:tc>
              </a:tr>
              <a:tr h="3840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Austin, TX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1,943,299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AAA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3840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Nashville, TN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1,792,649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AAA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Y/Y</a:t>
                      </a:r>
                    </a:p>
                  </a:txBody>
                  <a:tcPr marL="9525" marR="9525" marT="9525" marB="0" anchor="ctr"/>
                </a:tc>
              </a:tr>
              <a:tr h="3840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Norfolk, VA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1,716,624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AAA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3840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Providence, RI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1,609,367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???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3840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Milwaukee, WI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1,572,245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MLB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1780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4096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altLang="zh-CN" dirty="0" smtClean="0">
                <a:cs typeface="+mj-cs"/>
              </a:rPr>
              <a:t>Where would </a:t>
            </a:r>
            <a:r>
              <a:rPr lang="en-US" altLang="zh-CN" dirty="0" err="1" smtClean="0">
                <a:cs typeface="+mj-cs"/>
              </a:rPr>
              <a:t>PawSox</a:t>
            </a:r>
            <a:r>
              <a:rPr lang="en-US" altLang="zh-CN" dirty="0" smtClean="0">
                <a:cs typeface="+mj-cs"/>
              </a:rPr>
              <a:t> go?</a:t>
            </a:r>
            <a:endParaRPr lang="zh-CN" altLang="en-US" dirty="0">
              <a:cs typeface="+mj-cs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0088882"/>
              </p:ext>
            </p:extLst>
          </p:nvPr>
        </p:nvGraphicFramePr>
        <p:xfrm>
          <a:off x="457200" y="1628803"/>
          <a:ext cx="8229600" cy="49925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2432"/>
                <a:gridCol w="2448272"/>
                <a:gridCol w="2016224"/>
                <a:gridCol w="1584176"/>
                <a:gridCol w="1378496"/>
              </a:tblGrid>
              <a:tr h="384042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sng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Rank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sng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City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sng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Population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sng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Baseball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sng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Other</a:t>
                      </a:r>
                    </a:p>
                  </a:txBody>
                  <a:tcPr marL="9525" marR="9525" marT="9525" marB="0" anchor="ctr"/>
                </a:tc>
              </a:tr>
              <a:tr h="3840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Norfolk, VA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1,716,624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AAA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3840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Providence, RI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1,609,367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???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3840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Milwaukee, WI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1,572,245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MLB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</a:t>
                      </a:r>
                    </a:p>
                  </a:txBody>
                  <a:tcPr marL="9525" marR="9525" marT="9525" marB="0" anchor="ctr"/>
                </a:tc>
              </a:tr>
              <a:tr h="3840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Jacksonville, FL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1,419,127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AA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</a:t>
                      </a:r>
                    </a:p>
                  </a:txBody>
                  <a:tcPr marL="9525" marR="9525" marT="9525" marB="0" anchor="ctr"/>
                </a:tc>
              </a:tr>
              <a:tr h="3840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Memphis, TN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1,343,230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AAA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</a:t>
                      </a:r>
                    </a:p>
                  </a:txBody>
                  <a:tcPr marL="9525" marR="9525" marT="9525" marB="0" anchor="ctr"/>
                </a:tc>
              </a:tr>
              <a:tr h="3840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Oklahoma 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City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1,336,767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AAA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</a:t>
                      </a:r>
                    </a:p>
                  </a:txBody>
                  <a:tcPr marL="9525" marR="9525" marT="9525" marB="0" anchor="ctr"/>
                </a:tc>
              </a:tr>
              <a:tr h="3840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Louisville, KY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1,269,702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AAA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3840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Richmond, VA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1,260,029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AA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3840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New Orleans, LA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1,251,849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AAA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Y/Y</a:t>
                      </a:r>
                    </a:p>
                  </a:txBody>
                  <a:tcPr marL="9525" marR="9525" marT="9525" marB="0" anchor="ctr"/>
                </a:tc>
              </a:tr>
              <a:tr h="3840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Raleigh, NC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1,242,974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AAA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</a:t>
                      </a:r>
                    </a:p>
                  </a:txBody>
                  <a:tcPr marL="9525" marR="9525" marT="9525" marB="0" anchor="ctr"/>
                </a:tc>
              </a:tr>
              <a:tr h="3840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Hartford, CT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1,214,295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AA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3840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Salt Lake 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City, UT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 1,153,340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AAA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Y/Y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1188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altLang="zh-CN" dirty="0" smtClean="0">
                <a:cs typeface="+mj-cs"/>
              </a:rPr>
              <a:t>Where would </a:t>
            </a:r>
            <a:r>
              <a:rPr lang="en-US" altLang="zh-CN" dirty="0" err="1" smtClean="0">
                <a:cs typeface="+mj-cs"/>
              </a:rPr>
              <a:t>PawSox</a:t>
            </a:r>
            <a:r>
              <a:rPr lang="en-US" altLang="zh-CN" dirty="0" smtClean="0">
                <a:cs typeface="+mj-cs"/>
              </a:rPr>
              <a:t> go?</a:t>
            </a:r>
            <a:endParaRPr lang="zh-CN" altLang="en-US" dirty="0">
              <a:cs typeface="+mj-cs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7989042"/>
              </p:ext>
            </p:extLst>
          </p:nvPr>
        </p:nvGraphicFramePr>
        <p:xfrm>
          <a:off x="827584" y="1916832"/>
          <a:ext cx="7427167" cy="41281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8568"/>
                <a:gridCol w="1729824"/>
                <a:gridCol w="1368152"/>
                <a:gridCol w="1224136"/>
                <a:gridCol w="1306487"/>
              </a:tblGrid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sng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City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sng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Population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sng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MLB</a:t>
                      </a:r>
                      <a:endParaRPr lang="en-US" sz="2400" b="1" i="0" u="sng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sng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Paw.</a:t>
                      </a:r>
                      <a:endParaRPr lang="en-US" sz="2400" b="1" i="0" u="sng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sng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Stadium</a:t>
                      </a:r>
                      <a:endParaRPr lang="en-US" sz="2400" b="1" i="0" u="sng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Pawtucket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1,609,367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46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10,031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Providence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1,609,367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None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Worcester</a:t>
                      </a:r>
                      <a:endParaRPr lang="en-US" sz="2400" b="0" i="0" u="none" strike="noStrike" baseline="0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930,473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46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38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3,000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New Bedford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95,078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59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None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Springfield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629,100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84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None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New Haven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861,277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136 (80)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107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6,200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Pittsfield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128,715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136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4,500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Montreal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3,824,221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308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353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45,757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Ottawa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1,236,324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473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10,332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1780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标题 1"/>
          <p:cNvSpPr>
            <a:spLocks noGrp="1"/>
          </p:cNvSpPr>
          <p:nvPr>
            <p:ph type="title"/>
          </p:nvPr>
        </p:nvSpPr>
        <p:spPr>
          <a:xfrm>
            <a:off x="500063" y="857250"/>
            <a:ext cx="8229600" cy="1143000"/>
          </a:xfrm>
        </p:spPr>
        <p:txBody>
          <a:bodyPr/>
          <a:lstStyle/>
          <a:p>
            <a:r>
              <a:rPr lang="en-US" altLang="zh-CN" sz="4000" dirty="0"/>
              <a:t/>
            </a:r>
            <a:br>
              <a:rPr lang="en-US" altLang="zh-CN" sz="4000" dirty="0"/>
            </a:br>
            <a:r>
              <a:rPr lang="en-US" altLang="zh-CN" sz="4000" dirty="0" smtClean="0"/>
              <a:t>Are sports stadiums and events a wise use of taxpayer money?</a:t>
            </a:r>
            <a:endParaRPr lang="zh-CN" altLang="en-US" sz="4000" dirty="0" smtClean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295" y="2276872"/>
            <a:ext cx="6369401" cy="423854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altLang="zh-CN" dirty="0" smtClean="0">
                <a:cs typeface="+mj-cs"/>
              </a:rPr>
              <a:t>Where would </a:t>
            </a:r>
            <a:r>
              <a:rPr lang="en-US" altLang="zh-CN" dirty="0" err="1" smtClean="0">
                <a:cs typeface="+mj-cs"/>
              </a:rPr>
              <a:t>PawSox</a:t>
            </a:r>
            <a:r>
              <a:rPr lang="en-US" altLang="zh-CN" dirty="0" smtClean="0">
                <a:cs typeface="+mj-cs"/>
              </a:rPr>
              <a:t> go?</a:t>
            </a:r>
            <a:endParaRPr lang="zh-CN" altLang="en-US" dirty="0"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Tim Murray, President and CEO of the Worcester Regional Chamber of Commerce. </a:t>
            </a:r>
            <a:r>
              <a:rPr lang="en-US" dirty="0" smtClean="0"/>
              <a:t>“If </a:t>
            </a:r>
            <a:r>
              <a:rPr lang="en-US" dirty="0"/>
              <a:t>the deal were to fall apart, I think people here would be willing to listen, but everyone recognizes this requires </a:t>
            </a:r>
            <a:r>
              <a:rPr lang="en-US" dirty="0" smtClean="0"/>
              <a:t>significant </a:t>
            </a:r>
            <a:r>
              <a:rPr lang="en-US" dirty="0"/>
              <a:t>municipal assistance. Massachusetts, traditionally, has been reluctant to use tax dollars to those kind of things, and I think in most cases, appropriately so</a:t>
            </a:r>
            <a:r>
              <a:rPr lang="en-US" dirty="0" smtClean="0"/>
              <a:t>.”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978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995958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altLang="zh-CN" dirty="0" smtClean="0">
                <a:cs typeface="+mj-cs"/>
              </a:rPr>
              <a:t>Non-monetary benefits</a:t>
            </a:r>
            <a:endParaRPr lang="zh-CN" altLang="en-US" dirty="0"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Name-recognition/advertising</a:t>
            </a:r>
          </a:p>
          <a:p>
            <a:r>
              <a:rPr lang="en-US" dirty="0" smtClean="0"/>
              <a:t>Google news hits for “Pawtucket” – 55,300 hits</a:t>
            </a:r>
          </a:p>
          <a:p>
            <a:r>
              <a:rPr lang="en-US" dirty="0" smtClean="0"/>
              <a:t>Google news hits for “Pawtucket Sox” – 33,600 hits</a:t>
            </a:r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r>
              <a:rPr lang="en-US" dirty="0" smtClean="0"/>
              <a:t>Civic pride</a:t>
            </a:r>
          </a:p>
          <a:p>
            <a:pPr marL="0" indent="0">
              <a:buNone/>
            </a:pPr>
            <a:r>
              <a:rPr lang="en-US" sz="1200" dirty="0" smtClean="0"/>
              <a:t> </a:t>
            </a:r>
          </a:p>
          <a:p>
            <a:pPr marL="0" indent="0">
              <a:buNone/>
            </a:pPr>
            <a:r>
              <a:rPr lang="en-US" dirty="0" smtClean="0"/>
              <a:t>Public amenity – family entertainment (less accessible in a new stadium)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dirty="0" smtClean="0"/>
              <a:t>Alternative uses (limited)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604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altLang="zh-CN" dirty="0" smtClean="0">
                <a:cs typeface="+mj-cs"/>
              </a:rPr>
              <a:t>Conclusions and policy implications</a:t>
            </a:r>
            <a:endParaRPr lang="zh-CN" altLang="en-US" dirty="0">
              <a:cs typeface="+mj-cs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935163"/>
            <a:ext cx="8229600" cy="1922462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en-US" dirty="0" smtClean="0">
                <a:ea typeface="宋体" pitchFamily="2" charset="-122"/>
              </a:rPr>
              <a:t>	</a:t>
            </a:r>
          </a:p>
          <a:p>
            <a:pPr>
              <a:buFont typeface="Wingdings 2" pitchFamily="18" charset="2"/>
              <a:buNone/>
            </a:pPr>
            <a:r>
              <a:rPr lang="en-US" dirty="0" smtClean="0">
                <a:ea typeface="宋体" pitchFamily="2" charset="-122"/>
              </a:rPr>
              <a:t>	Professional leagues are extremely effective at exerting their monopoly power to pit city against city and neighborhood against neighborhood.</a:t>
            </a:r>
            <a:endParaRPr lang="zh-CN" altLang="en-US" dirty="0" smtClean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14375" y="3857625"/>
            <a:ext cx="7929563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600" dirty="0" smtClean="0">
                <a:solidFill>
                  <a:srgbClr val="FFFFFF"/>
                </a:solidFill>
                <a:latin typeface="Constantia" pitchFamily="18" charset="0"/>
              </a:rPr>
              <a:t>Cities can and should take steps to prevent sports from “playing” cities rather than the other way around. </a:t>
            </a:r>
            <a:endParaRPr lang="zh-CN" altLang="en-US" dirty="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final comparison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163"/>
            <a:ext cx="5338936" cy="4389437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Marathons vs. professional sports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Boston Marathon is worlds oldest,  most prestigious (and fastest) marathon in the world.</a:t>
            </a:r>
          </a:p>
          <a:p>
            <a:r>
              <a:rPr lang="en-US" dirty="0" smtClean="0"/>
              <a:t>Attracts roughly as many live spectators each year as the Patriots, the Bruins, or the Celtics.</a:t>
            </a:r>
          </a:p>
          <a:p>
            <a:r>
              <a:rPr lang="en-US" dirty="0" smtClean="0"/>
              <a:t>Among the most “non-local” races in the world. </a:t>
            </a:r>
          </a:p>
          <a:p>
            <a:endParaRPr lang="en-US" dirty="0"/>
          </a:p>
        </p:txBody>
      </p:sp>
      <p:pic>
        <p:nvPicPr>
          <p:cNvPr id="4" name="Picture 3" descr="runn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0152" y="1916832"/>
            <a:ext cx="2808312" cy="4416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Boston Marathon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163"/>
            <a:ext cx="7787208" cy="4389437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The Boston Marathon receives no public subsidy.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Honolulu Marathon, which generates as many new net arrivals as the Pro-Bowl, receives no subsidy while the Pro-Bowl receives a direct payment in excess of $5 million from the HTA.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Why?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No one has a monopoly on the distance 26.2 miles.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 teams get subsidies?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163"/>
            <a:ext cx="8219256" cy="1349821"/>
          </a:xfrm>
        </p:spPr>
        <p:txBody>
          <a:bodyPr/>
          <a:lstStyle/>
          <a:p>
            <a:pPr>
              <a:buNone/>
            </a:pPr>
            <a:r>
              <a:rPr lang="en-US" sz="2400" dirty="0" smtClean="0"/>
              <a:t>Classic special interest problem in political economy. </a:t>
            </a:r>
          </a:p>
          <a:p>
            <a:r>
              <a:rPr lang="en-US" sz="2400" dirty="0" smtClean="0"/>
              <a:t>A small number of people stand to make huge profits – owners, players, construction</a:t>
            </a:r>
          </a:p>
          <a:p>
            <a:pPr>
              <a:buNone/>
            </a:pPr>
            <a:r>
              <a:rPr lang="en-US" sz="2400" dirty="0" smtClean="0"/>
              <a:t>    firms, media, etc. </a:t>
            </a:r>
          </a:p>
          <a:p>
            <a:r>
              <a:rPr lang="en-US" sz="2400" dirty="0" smtClean="0"/>
              <a:t>A large number of people stand to </a:t>
            </a:r>
          </a:p>
          <a:p>
            <a:pPr>
              <a:buNone/>
            </a:pPr>
            <a:r>
              <a:rPr lang="en-US" sz="2400" dirty="0" smtClean="0"/>
              <a:t>   lose a small amount over a long</a:t>
            </a:r>
          </a:p>
          <a:p>
            <a:pPr>
              <a:buNone/>
            </a:pPr>
            <a:r>
              <a:rPr lang="en-US" sz="2400" dirty="0" smtClean="0"/>
              <a:t>   period of time. </a:t>
            </a:r>
          </a:p>
          <a:p>
            <a:r>
              <a:rPr lang="en-US" sz="2400" dirty="0" smtClean="0"/>
              <a:t>Jerry Jones – spent over $1 million</a:t>
            </a:r>
          </a:p>
          <a:p>
            <a:pPr>
              <a:buNone/>
            </a:pPr>
            <a:r>
              <a:rPr lang="en-US" sz="2400" dirty="0" smtClean="0"/>
              <a:t>   lobbying for new stadium in Arlington.</a:t>
            </a:r>
          </a:p>
          <a:p>
            <a:pPr>
              <a:buNone/>
            </a:pPr>
            <a:r>
              <a:rPr lang="en-US" sz="2400" dirty="0" smtClean="0"/>
              <a:t>   Opponents spent $20,000. </a:t>
            </a:r>
            <a:endParaRPr lang="en-US" sz="2400" dirty="0"/>
          </a:p>
        </p:txBody>
      </p:sp>
      <p:pic>
        <p:nvPicPr>
          <p:cNvPr id="4" name="Picture 3" descr="esq-dallas-cowboys-cheerleader-cassie-110110-l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0152" y="2996952"/>
            <a:ext cx="2910830" cy="37018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Substitution Effects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Most </a:t>
            </a:r>
            <a:r>
              <a:rPr lang="en-US" dirty="0" smtClean="0"/>
              <a:t>fans at sporting events are local residents. Their spending at sporting events displaces spending elsewhere in the economy.</a:t>
            </a:r>
          </a:p>
          <a:p>
            <a:r>
              <a:rPr lang="en-US" dirty="0" smtClean="0"/>
              <a:t>Typically 80% of fans at sporting events are local residents. </a:t>
            </a:r>
          </a:p>
          <a:p>
            <a:r>
              <a:rPr lang="en-US" dirty="0" smtClean="0"/>
              <a:t>A night at the ballpark is one less night out on Federal Hill. 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Crowding 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Crowds and congestion associated with sporting events deter other visitors.</a:t>
            </a:r>
          </a:p>
          <a:p>
            <a:r>
              <a:rPr lang="en-US" dirty="0" smtClean="0"/>
              <a:t>“Nobody goes there anymore. It’s too crowded.” – Yogi Berra</a:t>
            </a:r>
          </a:p>
          <a:p>
            <a:r>
              <a:rPr lang="en-US" dirty="0" smtClean="0"/>
              <a:t>Evidence?  NFL Pro-Bowl in Honolulu. Attracts  28,000 out of state attendees. Visitor arrivals in Hawaii are only 6,000 above normal during Pro-Bowl week.</a:t>
            </a:r>
          </a:p>
          <a:p>
            <a:r>
              <a:rPr lang="en-US" dirty="0" smtClean="0"/>
              <a:t>More evidence? Ski resorts in Utah 2002. </a:t>
            </a:r>
          </a:p>
          <a:p>
            <a:r>
              <a:rPr lang="en-US" dirty="0" smtClean="0"/>
              <a:t>More evidence? Broadway and London shows.</a:t>
            </a:r>
          </a:p>
          <a:p>
            <a:r>
              <a:rPr lang="en-US" dirty="0" smtClean="0"/>
              <a:t>More evidence? Great America vs. SF 49ers.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Leakages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Nationwide, roughly 95% of the labor force lives full-time in the metropolitan area in which they work. Most workers are also local hires. </a:t>
            </a:r>
          </a:p>
          <a:p>
            <a:r>
              <a:rPr lang="en-US" dirty="0" smtClean="0"/>
              <a:t>In the NBA, 20% of players live during the offseason in the city for which they play. Almost none live locally prior to hiring. </a:t>
            </a:r>
          </a:p>
          <a:p>
            <a:endParaRPr lang="en-US" dirty="0" smtClean="0"/>
          </a:p>
          <a:p>
            <a:r>
              <a:rPr lang="en-US" dirty="0" smtClean="0"/>
              <a:t>Mega-events have additional issues. Prices increase but wages don’t. Also, specialized labor may be imported for the event.  (</a:t>
            </a:r>
            <a:r>
              <a:rPr lang="en-US" dirty="0" smtClean="0">
                <a:hlinkClick r:id="rId2" action="ppaction://hlinksldjump"/>
              </a:rPr>
              <a:t>Back</a:t>
            </a:r>
            <a:r>
              <a:rPr lang="en-US" dirty="0" smtClean="0"/>
              <a:t>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altLang="zh-CN" dirty="0" smtClean="0"/>
              <a:t>Commercial sport is heavily subsidized in the US</a:t>
            </a:r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>
          <a:xfrm>
            <a:off x="642938" y="2928938"/>
            <a:ext cx="7772400" cy="3380382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2400" i="1" dirty="0" smtClean="0"/>
              <a:t>“Without professional sports the Twin Cities are just a cold Omaha” – H.H. Humphrey, 1976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US" sz="2400" i="1" dirty="0" smtClean="0"/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2400" i="1" dirty="0" smtClean="0"/>
              <a:t>“Stadiums should be like libraries. If the taxpayers build it, they should be able to use it for free.” – Jesse Ventura, 1999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US" sz="2400" i="1" dirty="0"/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2400" i="1" dirty="0" smtClean="0"/>
              <a:t>“This should be the ‘people’s stadium’.” – Mark Dayton, 2013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US" sz="2800" i="1" dirty="0"/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US" sz="2800" i="1" dirty="0"/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US" sz="2800" i="1" dirty="0" smtClean="0"/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US" sz="2800" i="1" dirty="0"/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US" sz="2800" i="1" dirty="0" smtClean="0"/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US" sz="9600" i="1" dirty="0"/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US" sz="9600" i="1" dirty="0" smtClean="0"/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US" altLang="zh-CN" sz="9600" i="1" dirty="0"/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The Minor League Stadium boom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Between 1992 and 2006, 100 of 192 minor league teams across the US built new stadiums (including 7 out of 14 teams in International League.)</a:t>
            </a:r>
          </a:p>
          <a:p>
            <a:r>
              <a:rPr lang="en-US" dirty="0" smtClean="0"/>
              <a:t>Stadium boom has continued with at least 8 new stadiums in AAA alone since 2007. </a:t>
            </a:r>
          </a:p>
          <a:p>
            <a:r>
              <a:rPr lang="en-US" dirty="0" smtClean="0"/>
              <a:t>McCoy Stadium is the oldest stadium at AA or AAA in US and one of only 3 opened before 1980.</a:t>
            </a:r>
          </a:p>
          <a:p>
            <a:r>
              <a:rPr lang="en-US" dirty="0" smtClean="0"/>
              <a:t>Only two older stadiums are Fenway and Wrigley.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Taxpayer </a:t>
            </a:r>
            <a:r>
              <a:rPr lang="en-US" sz="4400" dirty="0"/>
              <a:t>s</a:t>
            </a:r>
            <a:r>
              <a:rPr lang="en-US" sz="4400" dirty="0" smtClean="0"/>
              <a:t>tadium financing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26 out of 30 stadiums in MLB, $5.5 billion, 60% of costs.</a:t>
            </a:r>
          </a:p>
          <a:p>
            <a:r>
              <a:rPr lang="en-US" dirty="0" smtClean="0"/>
              <a:t>An estimated 85% of construction costs for minor league stadiums covered by taxpayers (through 2004.)</a:t>
            </a:r>
          </a:p>
          <a:p>
            <a:r>
              <a:rPr lang="en-US" dirty="0" smtClean="0"/>
              <a:t>McCoy Stadium, 1942, $1.5 million; 1966, $100,000; 1999, $14.9 million upgrades. </a:t>
            </a:r>
          </a:p>
          <a:p>
            <a:r>
              <a:rPr lang="en-US" dirty="0" smtClean="0"/>
              <a:t>The average new AAA stadium cost $33 million (2006). </a:t>
            </a:r>
          </a:p>
        </p:txBody>
      </p:sp>
    </p:spTree>
    <p:extLst>
      <p:ext uri="{BB962C8B-B14F-4D97-AF65-F5344CB8AC3E}">
        <p14:creationId xmlns:p14="http://schemas.microsoft.com/office/powerpoint/2010/main" val="3216385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Providence stadium finances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$4 million/year for 30 years - $69 million in NPV</a:t>
            </a:r>
          </a:p>
          <a:p>
            <a:r>
              <a:rPr lang="en-US" dirty="0" smtClean="0"/>
              <a:t>Property tax exemption - $4.2 million - $73 million NPV</a:t>
            </a:r>
          </a:p>
          <a:p>
            <a:r>
              <a:rPr lang="en-US" dirty="0" smtClean="0"/>
              <a:t>Land giveaways - ????</a:t>
            </a:r>
          </a:p>
          <a:p>
            <a:r>
              <a:rPr lang="en-US" u="sng" dirty="0" smtClean="0"/>
              <a:t>Infrastructure - ????</a:t>
            </a:r>
          </a:p>
          <a:p>
            <a:endParaRPr lang="en-US" u="sng" dirty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Total - $142 million plus land and infrastructure costs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 - 80% of construction costs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107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i="1" dirty="0" smtClean="0"/>
              <a:t>“</a:t>
            </a:r>
            <a:r>
              <a:rPr lang="en-US" altLang="zh-CN" dirty="0" smtClean="0"/>
              <a:t>Economic Impact” Studies</a:t>
            </a:r>
            <a:endParaRPr lang="zh-CN" altLang="en-US" dirty="0" smtClean="0"/>
          </a:p>
        </p:txBody>
      </p:sp>
      <p:sp>
        <p:nvSpPr>
          <p:cNvPr id="27650" name="内容占位符 2"/>
          <p:cNvSpPr>
            <a:spLocks noGrp="1"/>
          </p:cNvSpPr>
          <p:nvPr>
            <p:ph idx="1"/>
          </p:nvPr>
        </p:nvSpPr>
        <p:spPr>
          <a:xfrm>
            <a:off x="357188" y="2000250"/>
            <a:ext cx="8229600" cy="4389438"/>
          </a:xfrm>
        </p:spPr>
        <p:txBody>
          <a:bodyPr/>
          <a:lstStyle/>
          <a:p>
            <a:pPr>
              <a:tabLst>
                <a:tab pos="342900" algn="l"/>
                <a:tab pos="3657600" algn="l"/>
              </a:tabLst>
            </a:pPr>
            <a:r>
              <a:rPr lang="en-US" altLang="zh-CN" dirty="0" smtClean="0"/>
              <a:t>Often commissioned by groups with a vested interest in the outcome of the study. </a:t>
            </a:r>
            <a:r>
              <a:rPr lang="en-US" altLang="zh-CN" sz="2800" dirty="0" smtClean="0">
                <a:latin typeface="Times New Roman" pitchFamily="18" charset="0"/>
                <a:ea typeface="宋体" pitchFamily="2" charset="-122"/>
              </a:rPr>
              <a:t>Used to justify public subsidies</a:t>
            </a:r>
            <a:r>
              <a:rPr lang="en-US" altLang="zh-CN" sz="2800" dirty="0" smtClean="0">
                <a:latin typeface="Times New Roman" pitchFamily="18" charset="0"/>
                <a:ea typeface="宋体" pitchFamily="2" charset="-122"/>
              </a:rPr>
              <a:t>. </a:t>
            </a:r>
            <a:endParaRPr lang="en-US" altLang="zh-CN" sz="2800" dirty="0" smtClean="0">
              <a:latin typeface="Times New Roman" pitchFamily="18" charset="0"/>
              <a:ea typeface="宋体" pitchFamily="2" charset="-122"/>
            </a:endParaRPr>
          </a:p>
          <a:p>
            <a:pPr>
              <a:tabLst>
                <a:tab pos="342900" algn="l"/>
                <a:tab pos="3657600" algn="l"/>
              </a:tabLst>
            </a:pPr>
            <a:r>
              <a:rPr lang="en-US" altLang="zh-CN" sz="2800" dirty="0" smtClean="0">
                <a:latin typeface="Times New Roman" pitchFamily="18" charset="0"/>
                <a:ea typeface="宋体" pitchFamily="2" charset="-122"/>
              </a:rPr>
              <a:t>Typically measure gross economic impact not net economic impact. </a:t>
            </a:r>
          </a:p>
          <a:p>
            <a:pPr>
              <a:tabLst>
                <a:tab pos="342900" algn="l"/>
                <a:tab pos="3657600" algn="l"/>
              </a:tabLst>
            </a:pPr>
            <a:r>
              <a:rPr lang="en-US" altLang="zh-CN" sz="2800" dirty="0" smtClean="0">
                <a:latin typeface="Times New Roman" pitchFamily="18" charset="0"/>
                <a:ea typeface="宋体" pitchFamily="2" charset="-122"/>
              </a:rPr>
              <a:t>Generally ignore </a:t>
            </a:r>
            <a:r>
              <a:rPr lang="en-US" altLang="zh-CN" sz="2800" dirty="0" smtClean="0">
                <a:latin typeface="Times New Roman" pitchFamily="18" charset="0"/>
                <a:ea typeface="宋体" pitchFamily="2" charset="-122"/>
                <a:hlinkClick r:id="rId3" action="ppaction://hlinksldjump"/>
              </a:rPr>
              <a:t>substitution effects</a:t>
            </a:r>
            <a:r>
              <a:rPr lang="en-US" altLang="zh-CN" sz="2800" dirty="0" smtClean="0">
                <a:latin typeface="Times New Roman" pitchFamily="18" charset="0"/>
                <a:ea typeface="宋体" pitchFamily="2" charset="-122"/>
              </a:rPr>
              <a:t>, </a:t>
            </a:r>
            <a:r>
              <a:rPr lang="en-US" altLang="zh-CN" sz="2800" dirty="0" smtClean="0">
                <a:latin typeface="Times New Roman" pitchFamily="18" charset="0"/>
                <a:ea typeface="宋体" pitchFamily="2" charset="-122"/>
                <a:hlinkClick r:id="rId4" action="ppaction://hlinksldjump"/>
              </a:rPr>
              <a:t>crowding out</a:t>
            </a:r>
            <a:r>
              <a:rPr lang="en-US" altLang="zh-CN" sz="2800" dirty="0" smtClean="0">
                <a:latin typeface="Times New Roman" pitchFamily="18" charset="0"/>
                <a:ea typeface="宋体" pitchFamily="2" charset="-122"/>
              </a:rPr>
              <a:t>, and large </a:t>
            </a:r>
            <a:r>
              <a:rPr lang="en-US" altLang="zh-CN" sz="2800" dirty="0" smtClean="0">
                <a:latin typeface="Times New Roman" pitchFamily="18" charset="0"/>
                <a:ea typeface="宋体" pitchFamily="2" charset="-122"/>
                <a:hlinkClick r:id="rId5" action="ppaction://hlinksldjump"/>
              </a:rPr>
              <a:t>leakages</a:t>
            </a:r>
            <a:r>
              <a:rPr lang="en-US" altLang="zh-CN" sz="2800" dirty="0" smtClean="0">
                <a:latin typeface="Times New Roman" pitchFamily="18" charset="0"/>
                <a:ea typeface="宋体" pitchFamily="2" charset="-122"/>
              </a:rPr>
              <a:t> from sports. </a:t>
            </a:r>
          </a:p>
          <a:p>
            <a:pPr>
              <a:tabLst>
                <a:tab pos="342900" algn="l"/>
                <a:tab pos="3657600" algn="l"/>
              </a:tabLst>
            </a:pPr>
            <a:r>
              <a:rPr lang="en-US" altLang="zh-CN" sz="2800" dirty="0" smtClean="0">
                <a:latin typeface="Times New Roman" pitchFamily="18" charset="0"/>
                <a:ea typeface="宋体" pitchFamily="2" charset="-122"/>
              </a:rPr>
              <a:t>Exaggerate opportunities for outside events.</a:t>
            </a:r>
          </a:p>
          <a:p>
            <a:pPr>
              <a:buNone/>
              <a:tabLst>
                <a:tab pos="342900" algn="l"/>
                <a:tab pos="3657600" algn="l"/>
              </a:tabLst>
            </a:pPr>
            <a:endParaRPr lang="en-US" altLang="zh-CN" sz="2800" dirty="0" smtClean="0">
              <a:latin typeface="Times New Roman" pitchFamily="18" charset="0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标题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995958"/>
          </a:xfrm>
        </p:spPr>
        <p:txBody>
          <a:bodyPr/>
          <a:lstStyle/>
          <a:p>
            <a:pPr algn="ctr"/>
            <a:r>
              <a:rPr lang="en-US" altLang="zh-CN" dirty="0" smtClean="0"/>
              <a:t>Independent Economists </a:t>
            </a:r>
            <a:endParaRPr lang="zh-CN" altLang="en-US" dirty="0" smtClean="0"/>
          </a:p>
        </p:txBody>
      </p:sp>
      <p:sp>
        <p:nvSpPr>
          <p:cNvPr id="27650" name="内容占位符 2"/>
          <p:cNvSpPr>
            <a:spLocks noGrp="1"/>
          </p:cNvSpPr>
          <p:nvPr>
            <p:ph idx="1"/>
          </p:nvPr>
        </p:nvSpPr>
        <p:spPr>
          <a:xfrm>
            <a:off x="357188" y="1844824"/>
            <a:ext cx="8229600" cy="4544864"/>
          </a:xfrm>
        </p:spPr>
        <p:txBody>
          <a:bodyPr/>
          <a:lstStyle/>
          <a:p>
            <a:pPr>
              <a:tabLst>
                <a:tab pos="342900" algn="l"/>
                <a:tab pos="3657600" algn="l"/>
              </a:tabLst>
            </a:pPr>
            <a:r>
              <a:rPr lang="en-US" altLang="zh-CN" dirty="0" smtClean="0"/>
              <a:t>Look back after new stadiums, new/relocated franchises, work stoppages, or mega-events.</a:t>
            </a:r>
            <a:endParaRPr lang="en-US" altLang="zh-CN" sz="2800" dirty="0" smtClean="0">
              <a:latin typeface="Times New Roman" pitchFamily="18" charset="0"/>
              <a:ea typeface="宋体" pitchFamily="2" charset="-122"/>
            </a:endParaRPr>
          </a:p>
          <a:p>
            <a:pPr>
              <a:tabLst>
                <a:tab pos="342900" algn="l"/>
                <a:tab pos="3657600" algn="l"/>
              </a:tabLst>
            </a:pPr>
            <a:r>
              <a:rPr lang="en-US" altLang="zh-CN" sz="2800" dirty="0" smtClean="0">
                <a:latin typeface="Times New Roman" pitchFamily="18" charset="0"/>
                <a:ea typeface="宋体" pitchFamily="2" charset="-122"/>
              </a:rPr>
              <a:t>Measure income, GDP, employment/unemployment, taxable sales, </a:t>
            </a:r>
            <a:r>
              <a:rPr lang="en-US" altLang="zh-CN" sz="2800" dirty="0" smtClean="0">
                <a:latin typeface="Times New Roman" pitchFamily="18" charset="0"/>
                <a:ea typeface="宋体" pitchFamily="2" charset="-122"/>
                <a:hlinkClick r:id="" action="ppaction://noaction"/>
              </a:rPr>
              <a:t>tourist arrivals</a:t>
            </a:r>
            <a:r>
              <a:rPr lang="en-US" altLang="zh-CN" sz="2800" dirty="0" smtClean="0">
                <a:latin typeface="Times New Roman" pitchFamily="18" charset="0"/>
                <a:ea typeface="宋体" pitchFamily="2" charset="-122"/>
              </a:rPr>
              <a:t>, or hotel occupancy.</a:t>
            </a:r>
          </a:p>
          <a:p>
            <a:pPr>
              <a:tabLst>
                <a:tab pos="342900" algn="l"/>
                <a:tab pos="3657600" algn="l"/>
              </a:tabLst>
            </a:pPr>
            <a:r>
              <a:rPr lang="en-US" altLang="zh-CN" sz="2800" dirty="0" smtClean="0">
                <a:latin typeface="Times New Roman" pitchFamily="18" charset="0"/>
                <a:ea typeface="宋体" pitchFamily="2" charset="-122"/>
              </a:rPr>
              <a:t>Remarkable agreement among economists, finding that spectator sports result in little or no measurable economic benefits on host cities. </a:t>
            </a:r>
          </a:p>
          <a:p>
            <a:pPr>
              <a:tabLst>
                <a:tab pos="342900" algn="l"/>
                <a:tab pos="3657600" algn="l"/>
              </a:tabLst>
            </a:pPr>
            <a:r>
              <a:rPr lang="en-US" altLang="zh-CN" sz="2800" dirty="0" smtClean="0">
                <a:latin typeface="Times New Roman" pitchFamily="18" charset="0"/>
                <a:ea typeface="宋体" pitchFamily="2" charset="-122"/>
              </a:rPr>
              <a:t>Expensive methods to promote local development.</a:t>
            </a:r>
          </a:p>
          <a:p>
            <a:pPr>
              <a:tabLst>
                <a:tab pos="342900" algn="l"/>
                <a:tab pos="3657600" algn="l"/>
              </a:tabLst>
            </a:pPr>
            <a:r>
              <a:rPr lang="en-US" altLang="zh-CN" sz="2800" dirty="0" smtClean="0">
                <a:latin typeface="Times New Roman" pitchFamily="18" charset="0"/>
                <a:ea typeface="宋体" pitchFamily="2" charset="-122"/>
              </a:rPr>
              <a:t>As a rule of thumb, take whatever the boosters say and move the decimal point one place to the left.</a:t>
            </a:r>
          </a:p>
          <a:p>
            <a:pPr>
              <a:buNone/>
              <a:tabLst>
                <a:tab pos="342900" algn="l"/>
                <a:tab pos="3657600" algn="l"/>
              </a:tabLst>
            </a:pPr>
            <a:endParaRPr lang="en-US" altLang="zh-CN" sz="2800" dirty="0" smtClean="0">
              <a:latin typeface="Times New Roman" pitchFamily="18" charset="0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92395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altLang="zh-CN" dirty="0" smtClean="0">
                <a:cs typeface="+mj-cs"/>
              </a:rPr>
              <a:t>The sales job – Wrigley Field</a:t>
            </a:r>
            <a:endParaRPr lang="zh-CN" altLang="en-US" dirty="0">
              <a:cs typeface="+mj-cs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935162"/>
            <a:ext cx="8229600" cy="4086125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en-US" dirty="0" smtClean="0">
                <a:ea typeface="宋体" pitchFamily="2" charset="-122"/>
              </a:rPr>
              <a:t>	</a:t>
            </a:r>
            <a:endParaRPr lang="zh-CN" altLang="en-US" dirty="0" smtClean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55576" y="3861048"/>
            <a:ext cx="79295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zh-CN" altLang="en-US" dirty="0">
              <a:latin typeface="Constantia" pitchFamily="18" charset="0"/>
            </a:endParaRPr>
          </a:p>
        </p:txBody>
      </p:sp>
      <p:pic>
        <p:nvPicPr>
          <p:cNvPr id="5" name="Picture 4" descr="Wrigley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03648" y="1844824"/>
            <a:ext cx="6552728" cy="48091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流畅">
  <a:themeElements>
    <a:clrScheme name="流畅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流畅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流畅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2572</TotalTime>
  <Words>1400</Words>
  <Application>Microsoft Office PowerPoint</Application>
  <PresentationFormat>On-screen Show (4:3)</PresentationFormat>
  <Paragraphs>336</Paragraphs>
  <Slides>28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流畅</vt:lpstr>
      <vt:lpstr>     Minor League Baseball and Local Economic Development</vt:lpstr>
      <vt:lpstr> Are sports stadiums and events a wise use of taxpayer money?</vt:lpstr>
      <vt:lpstr>Commercial sport is heavily subsidized in the US</vt:lpstr>
      <vt:lpstr>The Minor League Stadium boom</vt:lpstr>
      <vt:lpstr>Taxpayer stadium financing</vt:lpstr>
      <vt:lpstr>Providence stadium finances</vt:lpstr>
      <vt:lpstr>“Economic Impact” Studies</vt:lpstr>
      <vt:lpstr>Independent Economists </vt:lpstr>
      <vt:lpstr>The sales job – Wrigley Field</vt:lpstr>
      <vt:lpstr>The reality –  U.S. Cellular Park</vt:lpstr>
      <vt:lpstr>The reality –  McCoy Stadium</vt:lpstr>
      <vt:lpstr>The reality –  Lehigh Ironpigs</vt:lpstr>
      <vt:lpstr>The reality –  Gwinnett</vt:lpstr>
      <vt:lpstr>What does stadium do for team?</vt:lpstr>
      <vt:lpstr>Stadium comparisons</vt:lpstr>
      <vt:lpstr>Stadium comparisons</vt:lpstr>
      <vt:lpstr>Where would PawSox go?</vt:lpstr>
      <vt:lpstr>Where would PawSox go?</vt:lpstr>
      <vt:lpstr>Where would PawSox go?</vt:lpstr>
      <vt:lpstr>Where would PawSox go?</vt:lpstr>
      <vt:lpstr>Non-monetary benefits</vt:lpstr>
      <vt:lpstr>Conclusions and policy implications</vt:lpstr>
      <vt:lpstr>A final comparison</vt:lpstr>
      <vt:lpstr>The Boston Marathon</vt:lpstr>
      <vt:lpstr>Why do teams get subsidies?</vt:lpstr>
      <vt:lpstr>Substitution Effects</vt:lpstr>
      <vt:lpstr>Crowding out</vt:lpstr>
      <vt:lpstr>Leakages</vt:lpstr>
    </vt:vector>
  </TitlesOfParts>
  <Company>LFC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Landes Sportbund Berlin  The Effects of Recession on Commercial Sport</dc:title>
  <dc:creator>Yuzheng Sun</dc:creator>
  <cp:lastModifiedBy>windowsbuild</cp:lastModifiedBy>
  <cp:revision>132</cp:revision>
  <dcterms:created xsi:type="dcterms:W3CDTF">2009-05-18T17:01:26Z</dcterms:created>
  <dcterms:modified xsi:type="dcterms:W3CDTF">2015-05-13T04:35:20Z</dcterms:modified>
</cp:coreProperties>
</file>